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4"/>
    <p:sldMasterId id="2147483660" r:id="rId5"/>
  </p:sldMasterIdLst>
  <p:notesMasterIdLst>
    <p:notesMasterId r:id="rId73"/>
  </p:notesMasterIdLst>
  <p:handoutMasterIdLst>
    <p:handoutMasterId r:id="rId74"/>
  </p:handoutMasterIdLst>
  <p:sldIdLst>
    <p:sldId id="265" r:id="rId6"/>
    <p:sldId id="774" r:id="rId7"/>
    <p:sldId id="268" r:id="rId8"/>
    <p:sldId id="270" r:id="rId9"/>
    <p:sldId id="574" r:id="rId10"/>
    <p:sldId id="575" r:id="rId11"/>
    <p:sldId id="495" r:id="rId12"/>
    <p:sldId id="576" r:id="rId13"/>
    <p:sldId id="738" r:id="rId14"/>
    <p:sldId id="739" r:id="rId15"/>
    <p:sldId id="740" r:id="rId16"/>
    <p:sldId id="681" r:id="rId17"/>
    <p:sldId id="682" r:id="rId18"/>
    <p:sldId id="683" r:id="rId19"/>
    <p:sldId id="684" r:id="rId20"/>
    <p:sldId id="686" r:id="rId21"/>
    <p:sldId id="689" r:id="rId22"/>
    <p:sldId id="690" r:id="rId23"/>
    <p:sldId id="691" r:id="rId24"/>
    <p:sldId id="692" r:id="rId25"/>
    <p:sldId id="697" r:id="rId26"/>
    <p:sldId id="694" r:id="rId27"/>
    <p:sldId id="695" r:id="rId28"/>
    <p:sldId id="696" r:id="rId29"/>
    <p:sldId id="701" r:id="rId30"/>
    <p:sldId id="702" r:id="rId31"/>
    <p:sldId id="703" r:id="rId32"/>
    <p:sldId id="704" r:id="rId33"/>
    <p:sldId id="706" r:id="rId34"/>
    <p:sldId id="708" r:id="rId35"/>
    <p:sldId id="710" r:id="rId36"/>
    <p:sldId id="711" r:id="rId37"/>
    <p:sldId id="717" r:id="rId38"/>
    <p:sldId id="741" r:id="rId39"/>
    <p:sldId id="742" r:id="rId40"/>
    <p:sldId id="743" r:id="rId41"/>
    <p:sldId id="744" r:id="rId42"/>
    <p:sldId id="745" r:id="rId43"/>
    <p:sldId id="746" r:id="rId44"/>
    <p:sldId id="747" r:id="rId45"/>
    <p:sldId id="748" r:id="rId46"/>
    <p:sldId id="749" r:id="rId47"/>
    <p:sldId id="750" r:id="rId48"/>
    <p:sldId id="751" r:id="rId49"/>
    <p:sldId id="752" r:id="rId50"/>
    <p:sldId id="753" r:id="rId51"/>
    <p:sldId id="754" r:id="rId52"/>
    <p:sldId id="755" r:id="rId53"/>
    <p:sldId id="756" r:id="rId54"/>
    <p:sldId id="757" r:id="rId55"/>
    <p:sldId id="758" r:id="rId56"/>
    <p:sldId id="759" r:id="rId57"/>
    <p:sldId id="760" r:id="rId58"/>
    <p:sldId id="761" r:id="rId59"/>
    <p:sldId id="763" r:id="rId60"/>
    <p:sldId id="764" r:id="rId61"/>
    <p:sldId id="765" r:id="rId62"/>
    <p:sldId id="766" r:id="rId63"/>
    <p:sldId id="767" r:id="rId64"/>
    <p:sldId id="721" r:id="rId65"/>
    <p:sldId id="768" r:id="rId66"/>
    <p:sldId id="769" r:id="rId67"/>
    <p:sldId id="771" r:id="rId68"/>
    <p:sldId id="773" r:id="rId69"/>
    <p:sldId id="712" r:id="rId70"/>
    <p:sldId id="729" r:id="rId71"/>
    <p:sldId id="734" r:id="rId7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1"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1"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1"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1" charset="-128"/>
        <a:cs typeface="+mn-cs"/>
      </a:defRPr>
    </a:lvl9pPr>
  </p:defaultTextStyle>
  <p:extLst>
    <p:ext uri="{521415D9-36F7-43E2-AB2F-B90AF26B5E84}">
      <p14:sectionLst xmlns:p14="http://schemas.microsoft.com/office/powerpoint/2010/main">
        <p14:section name="Default Section" id="{1DE6041C-F5F1-4FF4-9874-8F38D1FB8BB6}">
          <p14:sldIdLst>
            <p14:sldId id="265"/>
            <p14:sldId id="774"/>
            <p14:sldId id="268"/>
            <p14:sldId id="270"/>
            <p14:sldId id="574"/>
            <p14:sldId id="575"/>
            <p14:sldId id="495"/>
            <p14:sldId id="576"/>
            <p14:sldId id="738"/>
            <p14:sldId id="739"/>
            <p14:sldId id="740"/>
            <p14:sldId id="681"/>
            <p14:sldId id="682"/>
            <p14:sldId id="683"/>
            <p14:sldId id="684"/>
            <p14:sldId id="686"/>
            <p14:sldId id="689"/>
            <p14:sldId id="690"/>
            <p14:sldId id="691"/>
            <p14:sldId id="692"/>
            <p14:sldId id="697"/>
            <p14:sldId id="694"/>
            <p14:sldId id="695"/>
            <p14:sldId id="696"/>
            <p14:sldId id="701"/>
            <p14:sldId id="702"/>
            <p14:sldId id="703"/>
            <p14:sldId id="704"/>
            <p14:sldId id="706"/>
            <p14:sldId id="708"/>
            <p14:sldId id="710"/>
            <p14:sldId id="711"/>
            <p14:sldId id="717"/>
            <p14:sldId id="741"/>
            <p14:sldId id="742"/>
            <p14:sldId id="743"/>
            <p14:sldId id="744"/>
            <p14:sldId id="745"/>
            <p14:sldId id="746"/>
            <p14:sldId id="747"/>
            <p14:sldId id="748"/>
            <p14:sldId id="749"/>
            <p14:sldId id="750"/>
            <p14:sldId id="751"/>
            <p14:sldId id="752"/>
            <p14:sldId id="753"/>
            <p14:sldId id="754"/>
            <p14:sldId id="755"/>
            <p14:sldId id="756"/>
            <p14:sldId id="757"/>
            <p14:sldId id="758"/>
            <p14:sldId id="759"/>
            <p14:sldId id="760"/>
            <p14:sldId id="761"/>
            <p14:sldId id="763"/>
            <p14:sldId id="764"/>
            <p14:sldId id="765"/>
            <p14:sldId id="766"/>
            <p14:sldId id="767"/>
            <p14:sldId id="721"/>
            <p14:sldId id="768"/>
            <p14:sldId id="769"/>
            <p14:sldId id="771"/>
            <p14:sldId id="773"/>
            <p14:sldId id="712"/>
            <p14:sldId id="729"/>
            <p14:sldId id="73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p15:clr>
            <a:srgbClr val="A4A3A4"/>
          </p15:clr>
        </p15:guide>
        <p15:guide id="2"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29F"/>
    <a:srgbClr val="B9B323"/>
    <a:srgbClr val="408000"/>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799" autoAdjust="0"/>
    <p:restoredTop sz="73830" autoAdjust="0"/>
  </p:normalViewPr>
  <p:slideViewPr>
    <p:cSldViewPr>
      <p:cViewPr varScale="1">
        <p:scale>
          <a:sx n="53" d="100"/>
          <a:sy n="53" d="100"/>
        </p:scale>
        <p:origin x="22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2028" y="-90"/>
      </p:cViewPr>
      <p:guideLst>
        <p:guide orient="horz" pos="2929"/>
        <p:guide pos="2209"/>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handoutMaster" Target="handoutMasters/handoutMaster1.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viewProps" Target="viewProps.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A214BDE-A87F-4B18-AE8C-54E3D359AF14}" type="datetimeFigureOut">
              <a:rPr lang="en-US" smtClean="0"/>
              <a:t>5/29/2020</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8FEAEC9A-E2FA-4F83-AC3A-045BEED6E1CA}" type="slidenum">
              <a:rPr lang="en-US" smtClean="0"/>
              <a:t>‹#›</a:t>
            </a:fld>
            <a:endParaRPr lang="en-US" dirty="0"/>
          </a:p>
        </p:txBody>
      </p:sp>
    </p:spTree>
    <p:extLst>
      <p:ext uri="{BB962C8B-B14F-4D97-AF65-F5344CB8AC3E}">
        <p14:creationId xmlns:p14="http://schemas.microsoft.com/office/powerpoint/2010/main" val="2300686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37840" cy="464820"/>
          </a:xfrm>
          <a:prstGeom prst="rect">
            <a:avLst/>
          </a:prstGeom>
          <a:noFill/>
          <a:ln w="9525">
            <a:noFill/>
            <a:miter lim="800000"/>
            <a:headEnd/>
            <a:tailEnd/>
          </a:ln>
        </p:spPr>
        <p:txBody>
          <a:bodyPr vert="horz" wrap="square" lIns="93154" tIns="46578" rIns="93154" bIns="46578" numCol="1" anchor="t" anchorCtr="0" compatLnSpc="1">
            <a:prstTxWarp prst="textNoShape">
              <a:avLst/>
            </a:prstTxWarp>
          </a:bodyPr>
          <a:lstStyle>
            <a:lvl1pPr>
              <a:defRPr sz="1300" smtClean="0">
                <a:latin typeface="Arial" charset="0"/>
              </a:defRPr>
            </a:lvl1pPr>
          </a:lstStyle>
          <a:p>
            <a:pPr>
              <a:defRPr/>
            </a:pPr>
            <a:endParaRPr lang="en-US" dirty="0"/>
          </a:p>
        </p:txBody>
      </p:sp>
      <p:sp>
        <p:nvSpPr>
          <p:cNvPr id="5123" name="Rectangle 3"/>
          <p:cNvSpPr>
            <a:spLocks noGrp="1" noChangeArrowheads="1"/>
          </p:cNvSpPr>
          <p:nvPr>
            <p:ph type="dt" idx="1"/>
          </p:nvPr>
        </p:nvSpPr>
        <p:spPr bwMode="auto">
          <a:xfrm>
            <a:off x="3972561" y="0"/>
            <a:ext cx="3037840" cy="464820"/>
          </a:xfrm>
          <a:prstGeom prst="rect">
            <a:avLst/>
          </a:prstGeom>
          <a:noFill/>
          <a:ln w="9525">
            <a:noFill/>
            <a:miter lim="800000"/>
            <a:headEnd/>
            <a:tailEnd/>
          </a:ln>
        </p:spPr>
        <p:txBody>
          <a:bodyPr vert="horz" wrap="square" lIns="93154" tIns="46578" rIns="93154" bIns="46578" numCol="1" anchor="t" anchorCtr="0" compatLnSpc="1">
            <a:prstTxWarp prst="textNoShape">
              <a:avLst/>
            </a:prstTxWarp>
          </a:bodyPr>
          <a:lstStyle>
            <a:lvl1pPr algn="r">
              <a:defRPr sz="1300" smtClean="0">
                <a:latin typeface="Arial" charset="0"/>
              </a:defRPr>
            </a:lvl1pPr>
          </a:lstStyle>
          <a:p>
            <a:pPr>
              <a:defRPr/>
            </a:pPr>
            <a:endParaRPr lang="en-US" dirty="0"/>
          </a:p>
        </p:txBody>
      </p:sp>
      <p:sp>
        <p:nvSpPr>
          <p:cNvPr id="8196"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txBody>
          <a:bodyPr/>
          <a:lstStyle/>
          <a:p>
            <a:endParaRPr lang="en-US" dirty="0"/>
          </a:p>
        </p:txBody>
      </p:sp>
      <p:sp>
        <p:nvSpPr>
          <p:cNvPr id="5125" name="Rectangle 5"/>
          <p:cNvSpPr>
            <a:spLocks noGrp="1" noChangeArrowheads="1"/>
          </p:cNvSpPr>
          <p:nvPr>
            <p:ph type="body" sz="quarter" idx="3"/>
          </p:nvPr>
        </p:nvSpPr>
        <p:spPr bwMode="auto">
          <a:xfrm>
            <a:off x="934721" y="4415790"/>
            <a:ext cx="5140960" cy="4183380"/>
          </a:xfrm>
          <a:prstGeom prst="rect">
            <a:avLst/>
          </a:prstGeom>
          <a:noFill/>
          <a:ln w="9525">
            <a:noFill/>
            <a:miter lim="800000"/>
            <a:headEnd/>
            <a:tailEnd/>
          </a:ln>
        </p:spPr>
        <p:txBody>
          <a:bodyPr vert="horz" wrap="square" lIns="93154" tIns="46578" rIns="93154" bIns="4657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p:spPr>
        <p:txBody>
          <a:bodyPr vert="horz" wrap="square" lIns="93154" tIns="46578" rIns="93154" bIns="46578" numCol="1" anchor="b" anchorCtr="0" compatLnSpc="1">
            <a:prstTxWarp prst="textNoShape">
              <a:avLst/>
            </a:prstTxWarp>
          </a:bodyPr>
          <a:lstStyle>
            <a:lvl1pPr>
              <a:defRPr sz="1300" smtClean="0">
                <a:latin typeface="Arial" charset="0"/>
              </a:defRPr>
            </a:lvl1pPr>
          </a:lstStyle>
          <a:p>
            <a:pPr>
              <a:defRPr/>
            </a:pPr>
            <a:endParaRPr lang="en-US" dirty="0"/>
          </a:p>
        </p:txBody>
      </p:sp>
      <p:sp>
        <p:nvSpPr>
          <p:cNvPr id="5127" name="Rectangle 7"/>
          <p:cNvSpPr>
            <a:spLocks noGrp="1" noChangeArrowheads="1"/>
          </p:cNvSpPr>
          <p:nvPr>
            <p:ph type="sldNum" sz="quarter" idx="5"/>
          </p:nvPr>
        </p:nvSpPr>
        <p:spPr bwMode="auto">
          <a:xfrm>
            <a:off x="3972561" y="8831580"/>
            <a:ext cx="3037840" cy="464820"/>
          </a:xfrm>
          <a:prstGeom prst="rect">
            <a:avLst/>
          </a:prstGeom>
          <a:noFill/>
          <a:ln w="9525">
            <a:noFill/>
            <a:miter lim="800000"/>
            <a:headEnd/>
            <a:tailEnd/>
          </a:ln>
        </p:spPr>
        <p:txBody>
          <a:bodyPr vert="horz" wrap="square" lIns="93154" tIns="46578" rIns="93154" bIns="46578" numCol="1" anchor="b" anchorCtr="0" compatLnSpc="1">
            <a:prstTxWarp prst="textNoShape">
              <a:avLst/>
            </a:prstTxWarp>
          </a:bodyPr>
          <a:lstStyle>
            <a:lvl1pPr algn="r">
              <a:defRPr sz="1300" smtClean="0">
                <a:latin typeface="Arial" charset="0"/>
              </a:defRPr>
            </a:lvl1pPr>
          </a:lstStyle>
          <a:p>
            <a:pPr>
              <a:defRPr/>
            </a:pPr>
            <a:fld id="{1BEC3076-5B25-41AB-9D49-2FB11D91ED2A}" type="slidenum">
              <a:rPr lang="en-US"/>
              <a:pPr>
                <a:defRPr/>
              </a:pPr>
              <a:t>‹#›</a:t>
            </a:fld>
            <a:endParaRPr lang="en-US" dirty="0"/>
          </a:p>
        </p:txBody>
      </p:sp>
    </p:spTree>
    <p:extLst>
      <p:ext uri="{BB962C8B-B14F-4D97-AF65-F5344CB8AC3E}">
        <p14:creationId xmlns:p14="http://schemas.microsoft.com/office/powerpoint/2010/main" val="1366111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A884CECD-803C-46BB-8B77-DEED5035803C}" type="slidenum">
              <a:rPr lang="en-US">
                <a:latin typeface="Arial" pitchFamily="34" charset="0"/>
              </a:rPr>
              <a:pPr/>
              <a:t>1</a:t>
            </a:fld>
            <a:endParaRPr lang="en-US" dirty="0">
              <a:latin typeface="Arial" pitchFamily="34" charset="0"/>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10</a:t>
            </a:fld>
            <a:endParaRPr lang="en-US" dirty="0"/>
          </a:p>
        </p:txBody>
      </p:sp>
    </p:spTree>
    <p:extLst>
      <p:ext uri="{BB962C8B-B14F-4D97-AF65-F5344CB8AC3E}">
        <p14:creationId xmlns:p14="http://schemas.microsoft.com/office/powerpoint/2010/main" val="4180296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11</a:t>
            </a:fld>
            <a:endParaRPr lang="en-US" dirty="0"/>
          </a:p>
        </p:txBody>
      </p:sp>
    </p:spTree>
    <p:extLst>
      <p:ext uri="{BB962C8B-B14F-4D97-AF65-F5344CB8AC3E}">
        <p14:creationId xmlns:p14="http://schemas.microsoft.com/office/powerpoint/2010/main" val="1580707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12</a:t>
            </a:fld>
            <a:endParaRPr lang="en-US" dirty="0"/>
          </a:p>
        </p:txBody>
      </p:sp>
    </p:spTree>
    <p:extLst>
      <p:ext uri="{BB962C8B-B14F-4D97-AF65-F5344CB8AC3E}">
        <p14:creationId xmlns:p14="http://schemas.microsoft.com/office/powerpoint/2010/main" val="10532141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13</a:t>
            </a:fld>
            <a:endParaRPr lang="en-US" dirty="0"/>
          </a:p>
        </p:txBody>
      </p:sp>
    </p:spTree>
    <p:extLst>
      <p:ext uri="{BB962C8B-B14F-4D97-AF65-F5344CB8AC3E}">
        <p14:creationId xmlns:p14="http://schemas.microsoft.com/office/powerpoint/2010/main" val="41839142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14</a:t>
            </a:fld>
            <a:endParaRPr lang="en-US" dirty="0"/>
          </a:p>
        </p:txBody>
      </p:sp>
    </p:spTree>
    <p:extLst>
      <p:ext uri="{BB962C8B-B14F-4D97-AF65-F5344CB8AC3E}">
        <p14:creationId xmlns:p14="http://schemas.microsoft.com/office/powerpoint/2010/main" val="4190383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15</a:t>
            </a:fld>
            <a:endParaRPr lang="en-US" dirty="0"/>
          </a:p>
        </p:txBody>
      </p:sp>
    </p:spTree>
    <p:extLst>
      <p:ext uri="{BB962C8B-B14F-4D97-AF65-F5344CB8AC3E}">
        <p14:creationId xmlns:p14="http://schemas.microsoft.com/office/powerpoint/2010/main" val="8357863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16</a:t>
            </a:fld>
            <a:endParaRPr lang="en-US" dirty="0"/>
          </a:p>
        </p:txBody>
      </p:sp>
    </p:spTree>
    <p:extLst>
      <p:ext uri="{BB962C8B-B14F-4D97-AF65-F5344CB8AC3E}">
        <p14:creationId xmlns:p14="http://schemas.microsoft.com/office/powerpoint/2010/main" val="37108423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17</a:t>
            </a:fld>
            <a:endParaRPr lang="en-US" dirty="0"/>
          </a:p>
        </p:txBody>
      </p:sp>
    </p:spTree>
    <p:extLst>
      <p:ext uri="{BB962C8B-B14F-4D97-AF65-F5344CB8AC3E}">
        <p14:creationId xmlns:p14="http://schemas.microsoft.com/office/powerpoint/2010/main" val="26119640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18</a:t>
            </a:fld>
            <a:endParaRPr lang="en-US" dirty="0"/>
          </a:p>
        </p:txBody>
      </p:sp>
    </p:spTree>
    <p:extLst>
      <p:ext uri="{BB962C8B-B14F-4D97-AF65-F5344CB8AC3E}">
        <p14:creationId xmlns:p14="http://schemas.microsoft.com/office/powerpoint/2010/main" val="33276128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19</a:t>
            </a:fld>
            <a:endParaRPr lang="en-US" dirty="0"/>
          </a:p>
        </p:txBody>
      </p:sp>
    </p:spTree>
    <p:extLst>
      <p:ext uri="{BB962C8B-B14F-4D97-AF65-F5344CB8AC3E}">
        <p14:creationId xmlns:p14="http://schemas.microsoft.com/office/powerpoint/2010/main" val="25435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a:t>
            </a:fld>
            <a:endParaRPr lang="en-US" dirty="0"/>
          </a:p>
        </p:txBody>
      </p:sp>
    </p:spTree>
    <p:extLst>
      <p:ext uri="{BB962C8B-B14F-4D97-AF65-F5344CB8AC3E}">
        <p14:creationId xmlns:p14="http://schemas.microsoft.com/office/powerpoint/2010/main" val="10577183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20</a:t>
            </a:fld>
            <a:endParaRPr lang="en-US" dirty="0"/>
          </a:p>
        </p:txBody>
      </p:sp>
    </p:spTree>
    <p:extLst>
      <p:ext uri="{BB962C8B-B14F-4D97-AF65-F5344CB8AC3E}">
        <p14:creationId xmlns:p14="http://schemas.microsoft.com/office/powerpoint/2010/main" val="18034272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21</a:t>
            </a:fld>
            <a:endParaRPr lang="en-US" dirty="0"/>
          </a:p>
        </p:txBody>
      </p:sp>
    </p:spTree>
    <p:extLst>
      <p:ext uri="{BB962C8B-B14F-4D97-AF65-F5344CB8AC3E}">
        <p14:creationId xmlns:p14="http://schemas.microsoft.com/office/powerpoint/2010/main" val="2945448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22</a:t>
            </a:fld>
            <a:endParaRPr lang="en-US" dirty="0"/>
          </a:p>
        </p:txBody>
      </p:sp>
    </p:spTree>
    <p:extLst>
      <p:ext uri="{BB962C8B-B14F-4D97-AF65-F5344CB8AC3E}">
        <p14:creationId xmlns:p14="http://schemas.microsoft.com/office/powerpoint/2010/main" val="17408157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23</a:t>
            </a:fld>
            <a:endParaRPr lang="en-US" dirty="0"/>
          </a:p>
        </p:txBody>
      </p:sp>
    </p:spTree>
    <p:extLst>
      <p:ext uri="{BB962C8B-B14F-4D97-AF65-F5344CB8AC3E}">
        <p14:creationId xmlns:p14="http://schemas.microsoft.com/office/powerpoint/2010/main" val="14482971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24</a:t>
            </a:fld>
            <a:endParaRPr lang="en-US" dirty="0"/>
          </a:p>
        </p:txBody>
      </p:sp>
    </p:spTree>
    <p:extLst>
      <p:ext uri="{BB962C8B-B14F-4D97-AF65-F5344CB8AC3E}">
        <p14:creationId xmlns:p14="http://schemas.microsoft.com/office/powerpoint/2010/main" val="32117182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25</a:t>
            </a:fld>
            <a:endParaRPr lang="en-US" dirty="0"/>
          </a:p>
        </p:txBody>
      </p:sp>
    </p:spTree>
    <p:extLst>
      <p:ext uri="{BB962C8B-B14F-4D97-AF65-F5344CB8AC3E}">
        <p14:creationId xmlns:p14="http://schemas.microsoft.com/office/powerpoint/2010/main" val="12869335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26</a:t>
            </a:fld>
            <a:endParaRPr lang="en-US" dirty="0"/>
          </a:p>
        </p:txBody>
      </p:sp>
    </p:spTree>
    <p:extLst>
      <p:ext uri="{BB962C8B-B14F-4D97-AF65-F5344CB8AC3E}">
        <p14:creationId xmlns:p14="http://schemas.microsoft.com/office/powerpoint/2010/main" val="13009675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27</a:t>
            </a:fld>
            <a:endParaRPr lang="en-US" dirty="0"/>
          </a:p>
        </p:txBody>
      </p:sp>
    </p:spTree>
    <p:extLst>
      <p:ext uri="{BB962C8B-B14F-4D97-AF65-F5344CB8AC3E}">
        <p14:creationId xmlns:p14="http://schemas.microsoft.com/office/powerpoint/2010/main" val="31541177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28</a:t>
            </a:fld>
            <a:endParaRPr lang="en-US" dirty="0"/>
          </a:p>
        </p:txBody>
      </p:sp>
    </p:spTree>
    <p:extLst>
      <p:ext uri="{BB962C8B-B14F-4D97-AF65-F5344CB8AC3E}">
        <p14:creationId xmlns:p14="http://schemas.microsoft.com/office/powerpoint/2010/main" val="14678188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29</a:t>
            </a:fld>
            <a:endParaRPr lang="en-US" dirty="0"/>
          </a:p>
        </p:txBody>
      </p:sp>
    </p:spTree>
    <p:extLst>
      <p:ext uri="{BB962C8B-B14F-4D97-AF65-F5344CB8AC3E}">
        <p14:creationId xmlns:p14="http://schemas.microsoft.com/office/powerpoint/2010/main" val="2609622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30</a:t>
            </a:fld>
            <a:endParaRPr lang="en-US" dirty="0"/>
          </a:p>
        </p:txBody>
      </p:sp>
    </p:spTree>
    <p:extLst>
      <p:ext uri="{BB962C8B-B14F-4D97-AF65-F5344CB8AC3E}">
        <p14:creationId xmlns:p14="http://schemas.microsoft.com/office/powerpoint/2010/main" val="36503856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31</a:t>
            </a:fld>
            <a:endParaRPr lang="en-US" dirty="0"/>
          </a:p>
        </p:txBody>
      </p:sp>
    </p:spTree>
    <p:extLst>
      <p:ext uri="{BB962C8B-B14F-4D97-AF65-F5344CB8AC3E}">
        <p14:creationId xmlns:p14="http://schemas.microsoft.com/office/powerpoint/2010/main" val="28060569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32</a:t>
            </a:fld>
            <a:endParaRPr lang="en-US" dirty="0"/>
          </a:p>
        </p:txBody>
      </p:sp>
    </p:spTree>
    <p:extLst>
      <p:ext uri="{BB962C8B-B14F-4D97-AF65-F5344CB8AC3E}">
        <p14:creationId xmlns:p14="http://schemas.microsoft.com/office/powerpoint/2010/main" val="35011345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33</a:t>
            </a:fld>
            <a:endParaRPr lang="en-US" dirty="0"/>
          </a:p>
        </p:txBody>
      </p:sp>
    </p:spTree>
    <p:extLst>
      <p:ext uri="{BB962C8B-B14F-4D97-AF65-F5344CB8AC3E}">
        <p14:creationId xmlns:p14="http://schemas.microsoft.com/office/powerpoint/2010/main" val="38815517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34</a:t>
            </a:fld>
            <a:endParaRPr lang="en-US" dirty="0"/>
          </a:p>
        </p:txBody>
      </p:sp>
    </p:spTree>
    <p:extLst>
      <p:ext uri="{BB962C8B-B14F-4D97-AF65-F5344CB8AC3E}">
        <p14:creationId xmlns:p14="http://schemas.microsoft.com/office/powerpoint/2010/main" val="273303267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35</a:t>
            </a:fld>
            <a:endParaRPr lang="en-US" dirty="0"/>
          </a:p>
        </p:txBody>
      </p:sp>
    </p:spTree>
    <p:extLst>
      <p:ext uri="{BB962C8B-B14F-4D97-AF65-F5344CB8AC3E}">
        <p14:creationId xmlns:p14="http://schemas.microsoft.com/office/powerpoint/2010/main" val="96529430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36</a:t>
            </a:fld>
            <a:endParaRPr lang="en-US" dirty="0"/>
          </a:p>
        </p:txBody>
      </p:sp>
    </p:spTree>
    <p:extLst>
      <p:ext uri="{BB962C8B-B14F-4D97-AF65-F5344CB8AC3E}">
        <p14:creationId xmlns:p14="http://schemas.microsoft.com/office/powerpoint/2010/main" val="308420837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37</a:t>
            </a:fld>
            <a:endParaRPr lang="en-US" dirty="0"/>
          </a:p>
        </p:txBody>
      </p:sp>
    </p:spTree>
    <p:extLst>
      <p:ext uri="{BB962C8B-B14F-4D97-AF65-F5344CB8AC3E}">
        <p14:creationId xmlns:p14="http://schemas.microsoft.com/office/powerpoint/2010/main" val="3798888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38</a:t>
            </a:fld>
            <a:endParaRPr lang="en-US" dirty="0"/>
          </a:p>
        </p:txBody>
      </p:sp>
    </p:spTree>
    <p:extLst>
      <p:ext uri="{BB962C8B-B14F-4D97-AF65-F5344CB8AC3E}">
        <p14:creationId xmlns:p14="http://schemas.microsoft.com/office/powerpoint/2010/main" val="368715684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39</a:t>
            </a:fld>
            <a:endParaRPr lang="en-US" dirty="0"/>
          </a:p>
        </p:txBody>
      </p:sp>
    </p:spTree>
    <p:extLst>
      <p:ext uri="{BB962C8B-B14F-4D97-AF65-F5344CB8AC3E}">
        <p14:creationId xmlns:p14="http://schemas.microsoft.com/office/powerpoint/2010/main" val="871242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40</a:t>
            </a:fld>
            <a:endParaRPr lang="en-US" dirty="0"/>
          </a:p>
        </p:txBody>
      </p:sp>
    </p:spTree>
    <p:extLst>
      <p:ext uri="{BB962C8B-B14F-4D97-AF65-F5344CB8AC3E}">
        <p14:creationId xmlns:p14="http://schemas.microsoft.com/office/powerpoint/2010/main" val="416449719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41</a:t>
            </a:fld>
            <a:endParaRPr lang="en-US" dirty="0"/>
          </a:p>
        </p:txBody>
      </p:sp>
    </p:spTree>
    <p:extLst>
      <p:ext uri="{BB962C8B-B14F-4D97-AF65-F5344CB8AC3E}">
        <p14:creationId xmlns:p14="http://schemas.microsoft.com/office/powerpoint/2010/main" val="180512677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42</a:t>
            </a:fld>
            <a:endParaRPr lang="en-US" dirty="0"/>
          </a:p>
        </p:txBody>
      </p:sp>
    </p:spTree>
    <p:extLst>
      <p:ext uri="{BB962C8B-B14F-4D97-AF65-F5344CB8AC3E}">
        <p14:creationId xmlns:p14="http://schemas.microsoft.com/office/powerpoint/2010/main" val="37517586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43</a:t>
            </a:fld>
            <a:endParaRPr lang="en-US" dirty="0"/>
          </a:p>
        </p:txBody>
      </p:sp>
    </p:spTree>
    <p:extLst>
      <p:ext uri="{BB962C8B-B14F-4D97-AF65-F5344CB8AC3E}">
        <p14:creationId xmlns:p14="http://schemas.microsoft.com/office/powerpoint/2010/main" val="4172848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44</a:t>
            </a:fld>
            <a:endParaRPr lang="en-US" dirty="0"/>
          </a:p>
        </p:txBody>
      </p:sp>
    </p:spTree>
    <p:extLst>
      <p:ext uri="{BB962C8B-B14F-4D97-AF65-F5344CB8AC3E}">
        <p14:creationId xmlns:p14="http://schemas.microsoft.com/office/powerpoint/2010/main" val="88110283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45</a:t>
            </a:fld>
            <a:endParaRPr lang="en-US" dirty="0"/>
          </a:p>
        </p:txBody>
      </p:sp>
    </p:spTree>
    <p:extLst>
      <p:ext uri="{BB962C8B-B14F-4D97-AF65-F5344CB8AC3E}">
        <p14:creationId xmlns:p14="http://schemas.microsoft.com/office/powerpoint/2010/main" val="235129129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46</a:t>
            </a:fld>
            <a:endParaRPr lang="en-US" dirty="0"/>
          </a:p>
        </p:txBody>
      </p:sp>
    </p:spTree>
    <p:extLst>
      <p:ext uri="{BB962C8B-B14F-4D97-AF65-F5344CB8AC3E}">
        <p14:creationId xmlns:p14="http://schemas.microsoft.com/office/powerpoint/2010/main" val="301093351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47</a:t>
            </a:fld>
            <a:endParaRPr lang="en-US" dirty="0"/>
          </a:p>
        </p:txBody>
      </p:sp>
    </p:spTree>
    <p:extLst>
      <p:ext uri="{BB962C8B-B14F-4D97-AF65-F5344CB8AC3E}">
        <p14:creationId xmlns:p14="http://schemas.microsoft.com/office/powerpoint/2010/main" val="36620985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48</a:t>
            </a:fld>
            <a:endParaRPr lang="en-US" dirty="0"/>
          </a:p>
        </p:txBody>
      </p:sp>
    </p:spTree>
    <p:extLst>
      <p:ext uri="{BB962C8B-B14F-4D97-AF65-F5344CB8AC3E}">
        <p14:creationId xmlns:p14="http://schemas.microsoft.com/office/powerpoint/2010/main" val="256017852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49</a:t>
            </a:fld>
            <a:endParaRPr lang="en-US" dirty="0"/>
          </a:p>
        </p:txBody>
      </p:sp>
    </p:spTree>
    <p:extLst>
      <p:ext uri="{BB962C8B-B14F-4D97-AF65-F5344CB8AC3E}">
        <p14:creationId xmlns:p14="http://schemas.microsoft.com/office/powerpoint/2010/main" val="3919648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5</a:t>
            </a:fld>
            <a:endParaRPr lang="en-US" dirty="0"/>
          </a:p>
        </p:txBody>
      </p:sp>
    </p:spTree>
    <p:extLst>
      <p:ext uri="{BB962C8B-B14F-4D97-AF65-F5344CB8AC3E}">
        <p14:creationId xmlns:p14="http://schemas.microsoft.com/office/powerpoint/2010/main" val="892274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50</a:t>
            </a:fld>
            <a:endParaRPr lang="en-US" dirty="0"/>
          </a:p>
        </p:txBody>
      </p:sp>
    </p:spTree>
    <p:extLst>
      <p:ext uri="{BB962C8B-B14F-4D97-AF65-F5344CB8AC3E}">
        <p14:creationId xmlns:p14="http://schemas.microsoft.com/office/powerpoint/2010/main" val="216415605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51</a:t>
            </a:fld>
            <a:endParaRPr lang="en-US" dirty="0"/>
          </a:p>
        </p:txBody>
      </p:sp>
    </p:spTree>
    <p:extLst>
      <p:ext uri="{BB962C8B-B14F-4D97-AF65-F5344CB8AC3E}">
        <p14:creationId xmlns:p14="http://schemas.microsoft.com/office/powerpoint/2010/main" val="402927271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52</a:t>
            </a:fld>
            <a:endParaRPr lang="en-US" dirty="0"/>
          </a:p>
        </p:txBody>
      </p:sp>
    </p:spTree>
    <p:extLst>
      <p:ext uri="{BB962C8B-B14F-4D97-AF65-F5344CB8AC3E}">
        <p14:creationId xmlns:p14="http://schemas.microsoft.com/office/powerpoint/2010/main" val="105691934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53</a:t>
            </a:fld>
            <a:endParaRPr lang="en-US" dirty="0"/>
          </a:p>
        </p:txBody>
      </p:sp>
    </p:spTree>
    <p:extLst>
      <p:ext uri="{BB962C8B-B14F-4D97-AF65-F5344CB8AC3E}">
        <p14:creationId xmlns:p14="http://schemas.microsoft.com/office/powerpoint/2010/main" val="244334156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54</a:t>
            </a:fld>
            <a:endParaRPr lang="en-US" dirty="0"/>
          </a:p>
        </p:txBody>
      </p:sp>
    </p:spTree>
    <p:extLst>
      <p:ext uri="{BB962C8B-B14F-4D97-AF65-F5344CB8AC3E}">
        <p14:creationId xmlns:p14="http://schemas.microsoft.com/office/powerpoint/2010/main" val="372996201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55</a:t>
            </a:fld>
            <a:endParaRPr lang="en-US" dirty="0"/>
          </a:p>
        </p:txBody>
      </p:sp>
    </p:spTree>
    <p:extLst>
      <p:ext uri="{BB962C8B-B14F-4D97-AF65-F5344CB8AC3E}">
        <p14:creationId xmlns:p14="http://schemas.microsoft.com/office/powerpoint/2010/main" val="424805235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56</a:t>
            </a:fld>
            <a:endParaRPr lang="en-US" dirty="0"/>
          </a:p>
        </p:txBody>
      </p:sp>
    </p:spTree>
    <p:extLst>
      <p:ext uri="{BB962C8B-B14F-4D97-AF65-F5344CB8AC3E}">
        <p14:creationId xmlns:p14="http://schemas.microsoft.com/office/powerpoint/2010/main" val="155748311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57</a:t>
            </a:fld>
            <a:endParaRPr lang="en-US" dirty="0"/>
          </a:p>
        </p:txBody>
      </p:sp>
    </p:spTree>
    <p:extLst>
      <p:ext uri="{BB962C8B-B14F-4D97-AF65-F5344CB8AC3E}">
        <p14:creationId xmlns:p14="http://schemas.microsoft.com/office/powerpoint/2010/main" val="150848154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58</a:t>
            </a:fld>
            <a:endParaRPr lang="en-US" dirty="0"/>
          </a:p>
        </p:txBody>
      </p:sp>
    </p:spTree>
    <p:extLst>
      <p:ext uri="{BB962C8B-B14F-4D97-AF65-F5344CB8AC3E}">
        <p14:creationId xmlns:p14="http://schemas.microsoft.com/office/powerpoint/2010/main" val="396595745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59</a:t>
            </a:fld>
            <a:endParaRPr lang="en-US" dirty="0"/>
          </a:p>
        </p:txBody>
      </p:sp>
    </p:spTree>
    <p:extLst>
      <p:ext uri="{BB962C8B-B14F-4D97-AF65-F5344CB8AC3E}">
        <p14:creationId xmlns:p14="http://schemas.microsoft.com/office/powerpoint/2010/main" val="722508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6</a:t>
            </a:fld>
            <a:endParaRPr lang="en-US" dirty="0"/>
          </a:p>
        </p:txBody>
      </p:sp>
    </p:spTree>
    <p:extLst>
      <p:ext uri="{BB962C8B-B14F-4D97-AF65-F5344CB8AC3E}">
        <p14:creationId xmlns:p14="http://schemas.microsoft.com/office/powerpoint/2010/main" val="295104483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60</a:t>
            </a:fld>
            <a:endParaRPr lang="en-US" dirty="0"/>
          </a:p>
        </p:txBody>
      </p:sp>
    </p:spTree>
    <p:extLst>
      <p:ext uri="{BB962C8B-B14F-4D97-AF65-F5344CB8AC3E}">
        <p14:creationId xmlns:p14="http://schemas.microsoft.com/office/powerpoint/2010/main" val="84653039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61</a:t>
            </a:fld>
            <a:endParaRPr lang="en-US" dirty="0"/>
          </a:p>
        </p:txBody>
      </p:sp>
    </p:spTree>
    <p:extLst>
      <p:ext uri="{BB962C8B-B14F-4D97-AF65-F5344CB8AC3E}">
        <p14:creationId xmlns:p14="http://schemas.microsoft.com/office/powerpoint/2010/main" val="179650292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62</a:t>
            </a:fld>
            <a:endParaRPr lang="en-US" dirty="0"/>
          </a:p>
        </p:txBody>
      </p:sp>
    </p:spTree>
    <p:extLst>
      <p:ext uri="{BB962C8B-B14F-4D97-AF65-F5344CB8AC3E}">
        <p14:creationId xmlns:p14="http://schemas.microsoft.com/office/powerpoint/2010/main" val="99573748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63</a:t>
            </a:fld>
            <a:endParaRPr lang="en-US" dirty="0"/>
          </a:p>
        </p:txBody>
      </p:sp>
    </p:spTree>
    <p:extLst>
      <p:ext uri="{BB962C8B-B14F-4D97-AF65-F5344CB8AC3E}">
        <p14:creationId xmlns:p14="http://schemas.microsoft.com/office/powerpoint/2010/main" val="205387563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64</a:t>
            </a:fld>
            <a:endParaRPr lang="en-US" dirty="0"/>
          </a:p>
        </p:txBody>
      </p:sp>
    </p:spTree>
    <p:extLst>
      <p:ext uri="{BB962C8B-B14F-4D97-AF65-F5344CB8AC3E}">
        <p14:creationId xmlns:p14="http://schemas.microsoft.com/office/powerpoint/2010/main" val="133207567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65</a:t>
            </a:fld>
            <a:endParaRPr lang="en-US" dirty="0"/>
          </a:p>
        </p:txBody>
      </p:sp>
    </p:spTree>
    <p:extLst>
      <p:ext uri="{BB962C8B-B14F-4D97-AF65-F5344CB8AC3E}">
        <p14:creationId xmlns:p14="http://schemas.microsoft.com/office/powerpoint/2010/main" val="18919677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66</a:t>
            </a:fld>
            <a:endParaRPr lang="en-US" dirty="0"/>
          </a:p>
        </p:txBody>
      </p:sp>
    </p:spTree>
    <p:extLst>
      <p:ext uri="{BB962C8B-B14F-4D97-AF65-F5344CB8AC3E}">
        <p14:creationId xmlns:p14="http://schemas.microsoft.com/office/powerpoint/2010/main" val="75556403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67</a:t>
            </a:fld>
            <a:endParaRPr lang="en-US" dirty="0"/>
          </a:p>
        </p:txBody>
      </p:sp>
    </p:spTree>
    <p:extLst>
      <p:ext uri="{BB962C8B-B14F-4D97-AF65-F5344CB8AC3E}">
        <p14:creationId xmlns:p14="http://schemas.microsoft.com/office/powerpoint/2010/main" val="2110838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8</a:t>
            </a:fld>
            <a:endParaRPr lang="en-US" dirty="0"/>
          </a:p>
        </p:txBody>
      </p:sp>
    </p:spTree>
    <p:extLst>
      <p:ext uri="{BB962C8B-B14F-4D97-AF65-F5344CB8AC3E}">
        <p14:creationId xmlns:p14="http://schemas.microsoft.com/office/powerpoint/2010/main" val="744721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dirty="0"/>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9</a:t>
            </a:fld>
            <a:endParaRPr lang="en-US" dirty="0"/>
          </a:p>
        </p:txBody>
      </p:sp>
    </p:spTree>
    <p:extLst>
      <p:ext uri="{BB962C8B-B14F-4D97-AF65-F5344CB8AC3E}">
        <p14:creationId xmlns:p14="http://schemas.microsoft.com/office/powerpoint/2010/main" val="1231922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567E7CF-E1C7-4EFD-B6F4-83A3CE20783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BBBD588-EE94-4865-806B-7E088582BA9C}"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2D66D22-8E2E-428B-9A04-6E465AEF66A2}"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A28622A-868B-4626-B788-F10EB9D3EEB5}"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40FDDDF-F98D-420A-81A2-8B3C1AB069CA}"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8FF7268-2665-4943-B8CE-EB751F103B7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C6502DC0-D13A-4205-BCE5-6A6AA8D6BF0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8D1D8D5D-689F-4034-8C4B-55586FEE0A9B}"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9813BFB7-B055-4F63-A8AD-BBE338EEAB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CB5DCA6-A020-4D4C-8C9D-ADF32EE0786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143D0CC-A0E5-4010-ACD6-36E6FB96DF1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a:defRPr/>
            </a:pPr>
            <a:fld id="{1D4EB3C1-8F9D-42EF-9E85-3A89EB64C53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1" charset="-128"/>
        </a:defRPr>
      </a:lvl2pPr>
      <a:lvl3pPr algn="ctr" rtl="0" eaLnBrk="0" fontAlgn="base" hangingPunct="0">
        <a:spcBef>
          <a:spcPct val="0"/>
        </a:spcBef>
        <a:spcAft>
          <a:spcPct val="0"/>
        </a:spcAft>
        <a:defRPr sz="4400">
          <a:solidFill>
            <a:schemeClr val="tx2"/>
          </a:solidFill>
          <a:latin typeface="Arial" charset="0"/>
          <a:ea typeface="ＭＳ Ｐゴシック" pitchFamily="1" charset="-128"/>
        </a:defRPr>
      </a:lvl3pPr>
      <a:lvl4pPr algn="ctr" rtl="0" eaLnBrk="0" fontAlgn="base" hangingPunct="0">
        <a:spcBef>
          <a:spcPct val="0"/>
        </a:spcBef>
        <a:spcAft>
          <a:spcPct val="0"/>
        </a:spcAft>
        <a:defRPr sz="4400">
          <a:solidFill>
            <a:schemeClr val="tx2"/>
          </a:solidFill>
          <a:latin typeface="Arial" charset="0"/>
          <a:ea typeface="ＭＳ Ｐゴシック" pitchFamily="1" charset="-128"/>
        </a:defRPr>
      </a:lvl4pPr>
      <a:lvl5pPr algn="ctr" rtl="0" eaLnBrk="0" fontAlgn="base" hangingPunct="0">
        <a:spcBef>
          <a:spcPct val="0"/>
        </a:spcBef>
        <a:spcAft>
          <a:spcPct val="0"/>
        </a:spcAft>
        <a:defRPr sz="4400">
          <a:solidFill>
            <a:schemeClr val="tx2"/>
          </a:solidFill>
          <a:latin typeface="Arial" charset="0"/>
          <a:ea typeface="ＭＳ Ｐゴシック" pitchFamily="1" charset="-128"/>
        </a:defRPr>
      </a:lvl5pPr>
      <a:lvl6pPr marL="457200" algn="ctr" rtl="0" fontAlgn="base">
        <a:spcBef>
          <a:spcPct val="0"/>
        </a:spcBef>
        <a:spcAft>
          <a:spcPct val="0"/>
        </a:spcAft>
        <a:defRPr sz="4400">
          <a:solidFill>
            <a:schemeClr val="tx2"/>
          </a:solidFill>
          <a:latin typeface="Arial" charset="0"/>
          <a:ea typeface="ＭＳ Ｐゴシック" pitchFamily="1" charset="-128"/>
        </a:defRPr>
      </a:lvl6pPr>
      <a:lvl7pPr marL="914400" algn="ctr" rtl="0" fontAlgn="base">
        <a:spcBef>
          <a:spcPct val="0"/>
        </a:spcBef>
        <a:spcAft>
          <a:spcPct val="0"/>
        </a:spcAft>
        <a:defRPr sz="4400">
          <a:solidFill>
            <a:schemeClr val="tx2"/>
          </a:solidFill>
          <a:latin typeface="Arial" charset="0"/>
          <a:ea typeface="ＭＳ Ｐゴシック" pitchFamily="1" charset="-128"/>
        </a:defRPr>
      </a:lvl7pPr>
      <a:lvl8pPr marL="1371600" algn="ctr" rtl="0" fontAlgn="base">
        <a:spcBef>
          <a:spcPct val="0"/>
        </a:spcBef>
        <a:spcAft>
          <a:spcPct val="0"/>
        </a:spcAft>
        <a:defRPr sz="4400">
          <a:solidFill>
            <a:schemeClr val="tx2"/>
          </a:solidFill>
          <a:latin typeface="Arial" charset="0"/>
          <a:ea typeface="ＭＳ Ｐゴシック" pitchFamily="1" charset="-128"/>
        </a:defRPr>
      </a:lvl8pPr>
      <a:lvl9pPr marL="1828800" algn="ctr" rtl="0" fontAlgn="base">
        <a:spcBef>
          <a:spcPct val="0"/>
        </a:spcBef>
        <a:spcAft>
          <a:spcPct val="0"/>
        </a:spcAft>
        <a:defRPr sz="4400">
          <a:solidFill>
            <a:schemeClr val="tx2"/>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mws_background"/>
          <p:cNvPicPr>
            <a:picLocks noChangeAspect="1" noChangeArrowheads="1"/>
          </p:cNvPicPr>
          <p:nvPr/>
        </p:nvPicPr>
        <p:blipFill>
          <a:blip r:embed="rId3" cstate="print"/>
          <a:srcRect/>
          <a:stretch>
            <a:fillRect/>
          </a:stretch>
        </p:blipFill>
        <p:spPr bwMode="auto">
          <a:xfrm>
            <a:off x="0" y="0"/>
            <a:ext cx="9145588" cy="6859588"/>
          </a:xfrm>
          <a:prstGeom prst="rect">
            <a:avLst/>
          </a:prstGeom>
          <a:noFill/>
          <a:ln w="9525">
            <a:noFill/>
            <a:miter lim="800000"/>
            <a:headEnd/>
            <a:tailEnd/>
          </a:ln>
        </p:spPr>
      </p:pic>
      <p:pic>
        <p:nvPicPr>
          <p:cNvPr id="3075" name="Picture 7" descr="MW_stripe"/>
          <p:cNvPicPr>
            <a:picLocks noChangeAspect="1" noChangeArrowheads="1"/>
          </p:cNvPicPr>
          <p:nvPr/>
        </p:nvPicPr>
        <p:blipFill>
          <a:blip r:embed="rId4" cstate="print"/>
          <a:srcRect l="5173"/>
          <a:stretch>
            <a:fillRect/>
          </a:stretch>
        </p:blipFill>
        <p:spPr bwMode="auto">
          <a:xfrm>
            <a:off x="0" y="3886200"/>
            <a:ext cx="8382000" cy="1304925"/>
          </a:xfrm>
          <a:prstGeom prst="rect">
            <a:avLst/>
          </a:prstGeom>
          <a:noFill/>
          <a:ln w="9525">
            <a:noFill/>
            <a:miter lim="800000"/>
            <a:headEnd/>
            <a:tailEnd/>
          </a:ln>
        </p:spPr>
      </p:pic>
      <p:pic>
        <p:nvPicPr>
          <p:cNvPr id="3076" name="Picture 4" descr="MitchellWilliamslogo4c"/>
          <p:cNvPicPr>
            <a:picLocks noChangeAspect="1" noChangeArrowheads="1"/>
          </p:cNvPicPr>
          <p:nvPr/>
        </p:nvPicPr>
        <p:blipFill>
          <a:blip r:embed="rId5" cstate="print"/>
          <a:srcRect/>
          <a:stretch>
            <a:fillRect/>
          </a:stretch>
        </p:blipFill>
        <p:spPr bwMode="auto">
          <a:xfrm>
            <a:off x="3810000" y="3886200"/>
            <a:ext cx="4495800" cy="1284288"/>
          </a:xfrm>
          <a:prstGeom prst="rect">
            <a:avLst/>
          </a:prstGeom>
          <a:noFill/>
          <a:ln w="9525">
            <a:noFill/>
            <a:miter lim="800000"/>
            <a:headEnd/>
            <a:tailEnd/>
          </a:ln>
        </p:spPr>
      </p:pic>
      <p:pic>
        <p:nvPicPr>
          <p:cNvPr id="3077" name="Picture 5" descr="MWSG&amp;W_names"/>
          <p:cNvPicPr>
            <a:picLocks noChangeAspect="1" noChangeArrowheads="1"/>
          </p:cNvPicPr>
          <p:nvPr/>
        </p:nvPicPr>
        <p:blipFill>
          <a:blip r:embed="rId6" cstate="print"/>
          <a:srcRect/>
          <a:stretch>
            <a:fillRect/>
          </a:stretch>
        </p:blipFill>
        <p:spPr bwMode="auto">
          <a:xfrm>
            <a:off x="1296988" y="5334000"/>
            <a:ext cx="6604000" cy="492125"/>
          </a:xfrm>
          <a:prstGeom prst="rect">
            <a:avLst/>
          </a:prstGeom>
          <a:noFill/>
          <a:ln w="9525">
            <a:noFill/>
            <a:miter lim="800000"/>
            <a:headEnd/>
            <a:tailEnd/>
          </a:ln>
        </p:spPr>
      </p:pic>
      <p:sp>
        <p:nvSpPr>
          <p:cNvPr id="3078" name="Rectangle 6"/>
          <p:cNvSpPr>
            <a:spLocks noGrp="1" noChangeArrowheads="1"/>
          </p:cNvSpPr>
          <p:nvPr>
            <p:ph type="subTitle" idx="1"/>
          </p:nvPr>
        </p:nvSpPr>
        <p:spPr>
          <a:xfrm>
            <a:off x="685800" y="838200"/>
            <a:ext cx="7772400" cy="2209800"/>
          </a:xfrm>
          <a:noFill/>
        </p:spPr>
        <p:txBody>
          <a:bodyPr/>
          <a:lstStyle/>
          <a:p>
            <a:pPr eaLnBrk="1" hangingPunct="1"/>
            <a: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Solid and Hazardous </a:t>
            </a:r>
            <a:r>
              <a:rPr lang="en-US" sz="3600" b="1" kern="1200" smtClean="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Waste/Recycling Administrative/Judicial </a:t>
            </a:r>
            <a: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Developments:</a:t>
            </a:r>
            <a:b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br>
            <a:r>
              <a:rPr lang="en-US" sz="3600" b="1" kern="1200" dirty="0" smtClean="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2019 </a:t>
            </a:r>
            <a: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 </a:t>
            </a:r>
            <a:r>
              <a:rPr lang="en-US" sz="3600" b="1" kern="1200" dirty="0" smtClean="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2020</a:t>
            </a:r>
          </a:p>
          <a:p>
            <a:pPr eaLnBrk="1" hangingPunct="1"/>
            <a:endPar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endPar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endParaRPr lang="en-US" sz="3600" b="1" kern="1200" dirty="0" smtClean="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endParaRPr lang="en-US" sz="3600" b="1" kern="1200" dirty="0" smtClean="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r>
              <a:rPr lang="en-US" sz="3600" b="1" kern="1200" dirty="0" smtClean="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 </a:t>
            </a:r>
            <a:endParaRPr lang="en-US" sz="5400" b="1" dirty="0" smtClean="0">
              <a:solidFill>
                <a:schemeClr val="bg1"/>
              </a:solidFill>
              <a:latin typeface="HelveticaNeueLT Com 25 UltLt" pitchFamily="34" charset="0"/>
            </a:endParaRPr>
          </a:p>
        </p:txBody>
      </p:sp>
      <p:sp>
        <p:nvSpPr>
          <p:cNvPr id="2" name="Slide Number Placeholder 1"/>
          <p:cNvSpPr>
            <a:spLocks noGrp="1"/>
          </p:cNvSpPr>
          <p:nvPr>
            <p:ph type="sldNum" sz="quarter" idx="12"/>
          </p:nvPr>
        </p:nvSpPr>
        <p:spPr/>
        <p:txBody>
          <a:bodyPr/>
          <a:lstStyle/>
          <a:p>
            <a:pPr>
              <a:defRPr/>
            </a:pPr>
            <a:fld id="{9567E7CF-E1C7-4EFD-B6F4-83A3CE20783A}" type="slidenum">
              <a:rPr lang="en-US" smtClean="0"/>
              <a:pPr>
                <a:defRPr/>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Commercial Dry Cleaners: Arkansas Department of Environmental Quality and Pulaski County, Arkansas Facility Enter into Elective Site Clean-Up </a:t>
            </a:r>
            <a:r>
              <a:rPr lang="en-US" sz="2200" b="1" kern="0" dirty="0" smtClean="0">
                <a:solidFill>
                  <a:schemeClr val="bg1"/>
                </a:solidFill>
                <a:latin typeface="+mn-lt"/>
                <a:ea typeface="+mj-ea"/>
                <a:cs typeface="+mj-cs"/>
              </a:rPr>
              <a:t>Agreement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dirty="0" smtClean="0">
                <a:latin typeface="+mj-lt"/>
              </a:rPr>
              <a:t>The Arkansas ESCA program is an example.</a:t>
            </a:r>
          </a:p>
          <a:p>
            <a:pPr algn="just"/>
            <a:endParaRPr lang="en-US" dirty="0">
              <a:latin typeface="+mj-lt"/>
            </a:endParaRPr>
          </a:p>
          <a:p>
            <a:r>
              <a:rPr lang="en-US" sz="2000" dirty="0">
                <a:solidFill>
                  <a:srgbClr val="444444"/>
                </a:solidFill>
                <a:latin typeface="Hind"/>
              </a:rPr>
              <a:t>The ESCA states that Oak Forest’s consultant Trileaf Corporation completed a Phase I Environmental Assessment (“EA”) at the Facility</a:t>
            </a:r>
            <a:r>
              <a:rPr lang="en-US" sz="2000" dirty="0" smtClean="0">
                <a:solidFill>
                  <a:srgbClr val="444444"/>
                </a:solidFill>
                <a:latin typeface="Hind"/>
              </a:rPr>
              <a:t>.</a:t>
            </a:r>
          </a:p>
          <a:p>
            <a:endParaRPr lang="en-US" sz="2000" dirty="0">
              <a:solidFill>
                <a:srgbClr val="444444"/>
              </a:solidFill>
              <a:latin typeface="Hind"/>
            </a:endParaRPr>
          </a:p>
          <a:p>
            <a:r>
              <a:rPr lang="en-US" sz="2000" dirty="0">
                <a:solidFill>
                  <a:srgbClr val="444444"/>
                </a:solidFill>
                <a:latin typeface="Hind"/>
              </a:rPr>
              <a:t>The EA is stated to have determined that dry cleaning solvents were used on the Facility as follows</a:t>
            </a:r>
            <a:r>
              <a:rPr lang="en-US" sz="2000" dirty="0" smtClean="0">
                <a:solidFill>
                  <a:srgbClr val="444444"/>
                </a:solidFill>
                <a:latin typeface="Hind"/>
              </a:rPr>
              <a:t>:</a:t>
            </a:r>
          </a:p>
          <a:p>
            <a:endParaRPr lang="en-US" sz="2000" dirty="0">
              <a:solidFill>
                <a:srgbClr val="444444"/>
              </a:solidFill>
              <a:latin typeface="Hind"/>
            </a:endParaRPr>
          </a:p>
          <a:p>
            <a:pPr lvl="1">
              <a:buFont typeface="Arial" panose="020B0604020202020204" pitchFamily="34" charset="0"/>
              <a:buChar char="•"/>
            </a:pPr>
            <a:r>
              <a:rPr lang="en-US" sz="2000" dirty="0">
                <a:solidFill>
                  <a:srgbClr val="444444"/>
                </a:solidFill>
                <a:latin typeface="Hind"/>
              </a:rPr>
              <a:t>Valcene 1986 - 1990</a:t>
            </a:r>
          </a:p>
          <a:p>
            <a:pPr lvl="1">
              <a:buFont typeface="Arial" panose="020B0604020202020204" pitchFamily="34" charset="0"/>
              <a:buChar char="•"/>
            </a:pPr>
            <a:r>
              <a:rPr lang="en-US" sz="2000" dirty="0">
                <a:solidFill>
                  <a:srgbClr val="444444"/>
                </a:solidFill>
                <a:latin typeface="Hind"/>
              </a:rPr>
              <a:t>Perchloroethylene 1990 – 2012</a:t>
            </a:r>
          </a:p>
          <a:p>
            <a:pPr lvl="1">
              <a:buFont typeface="Arial" panose="020B0604020202020204" pitchFamily="34" charset="0"/>
              <a:buChar char="•"/>
            </a:pPr>
            <a:r>
              <a:rPr lang="en-US" sz="2000" dirty="0">
                <a:solidFill>
                  <a:srgbClr val="444444"/>
                </a:solidFill>
                <a:latin typeface="Hind"/>
              </a:rPr>
              <a:t>DF-2000 and Solvon K4 dry cleaning solvents – Currently</a:t>
            </a:r>
          </a:p>
          <a:p>
            <a:pPr algn="just"/>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10</a:t>
            </a:fld>
            <a:endParaRPr lang="en-US" dirty="0"/>
          </a:p>
        </p:txBody>
      </p:sp>
    </p:spTree>
    <p:extLst>
      <p:ext uri="{BB962C8B-B14F-4D97-AF65-F5344CB8AC3E}">
        <p14:creationId xmlns:p14="http://schemas.microsoft.com/office/powerpoint/2010/main" val="21518643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Commercial Dry Cleaners: Arkansas Department of Environmental Quality and Pulaski County, Arkansas Facility Enter into Elective Site Clean-Up </a:t>
            </a:r>
            <a:r>
              <a:rPr lang="en-US" sz="2200" b="1" kern="0" dirty="0" smtClean="0">
                <a:solidFill>
                  <a:schemeClr val="bg1"/>
                </a:solidFill>
                <a:latin typeface="+mn-lt"/>
                <a:ea typeface="+mj-ea"/>
                <a:cs typeface="+mj-cs"/>
              </a:rPr>
              <a:t>Agreement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2000" dirty="0">
                <a:latin typeface="+mj-lt"/>
              </a:rPr>
              <a:t>Oak Forest on January 29, 2019, through correspondence to ADEQ, entered into an ESCA to remediate Chemicals of Concern from the soil and groundwater, including volatile organic compounds (VOCs</a:t>
            </a:r>
            <a:r>
              <a:rPr lang="en-US" sz="2000" dirty="0" smtClean="0">
                <a:latin typeface="+mj-lt"/>
              </a:rPr>
              <a:t>).</a:t>
            </a:r>
          </a:p>
          <a:p>
            <a:pPr algn="just"/>
            <a:endParaRPr lang="en-US" sz="2000" dirty="0">
              <a:latin typeface="+mj-lt"/>
            </a:endParaRPr>
          </a:p>
          <a:p>
            <a:pPr algn="just"/>
            <a:r>
              <a:rPr lang="en-US" sz="2000" dirty="0">
                <a:latin typeface="+mj-lt"/>
              </a:rPr>
              <a:t>The ESCA provides sequential tasks for Oak Forest to </a:t>
            </a:r>
            <a:r>
              <a:rPr lang="en-US" sz="2000" dirty="0" smtClean="0">
                <a:latin typeface="+mj-lt"/>
              </a:rPr>
              <a:t>undertake (delineation, remediation if necessary, institute institutional controls if necessary, etc.</a:t>
            </a:r>
          </a:p>
          <a:p>
            <a:pPr algn="just"/>
            <a:endParaRPr lang="en-US" sz="2000" dirty="0">
              <a:latin typeface="+mj-lt"/>
            </a:endParaRPr>
          </a:p>
          <a:p>
            <a:pPr algn="just"/>
            <a:r>
              <a:rPr lang="en-US" sz="2000" dirty="0">
                <a:latin typeface="+mj-lt"/>
              </a:rPr>
              <a:t>Upon approval of the Completion Report, and receipt of deed restrictions if required, ADEQ will issue a “No Further Action” determination to Oak Forest (which is related to the identified areas of concern and conditioned on specific site uses).</a:t>
            </a:r>
            <a:endParaRPr lang="en-US" sz="20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11</a:t>
            </a:fld>
            <a:endParaRPr lang="en-US" dirty="0"/>
          </a:p>
        </p:txBody>
      </p:sp>
    </p:spTree>
    <p:extLst>
      <p:ext uri="{BB962C8B-B14F-4D97-AF65-F5344CB8AC3E}">
        <p14:creationId xmlns:p14="http://schemas.microsoft.com/office/powerpoint/2010/main" val="3616961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586740" y="-15240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300" b="1" kern="0" dirty="0" smtClean="0">
                <a:solidFill>
                  <a:schemeClr val="bg1"/>
                </a:solidFill>
                <a:latin typeface="+mn-lt"/>
                <a:ea typeface="+mj-ea"/>
                <a:cs typeface="+mj-cs"/>
              </a:rPr>
              <a:t>Hazardous Waste Enforcement: Arkansas Department of Energy and Environment – Division of Environmental Quality and Russellville Engine Camshaft Manufacturer Enter into Consent Administrative Order </a:t>
            </a:r>
            <a:endParaRPr kumimoji="0" lang="en-US" sz="23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3357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a:r>
              <a:rPr lang="en-US" sz="2200" dirty="0" smtClean="0">
                <a:latin typeface="+mj-lt"/>
              </a:rPr>
              <a:t>RCRA Enforcement Continues</a:t>
            </a:r>
          </a:p>
          <a:p>
            <a:pPr algn="just"/>
            <a:r>
              <a:rPr lang="en-US" sz="2200" dirty="0" smtClean="0">
                <a:latin typeface="+mj-lt"/>
              </a:rPr>
              <a:t>The </a:t>
            </a:r>
            <a:r>
              <a:rPr lang="en-US" sz="2200" dirty="0">
                <a:latin typeface="+mj-lt"/>
              </a:rPr>
              <a:t>CAO provides that Mahle operates a facility (“Facility”) in Russellville, Arkansas that manufactures various types of engine camshafts for large diesel engines from raw steel </a:t>
            </a:r>
            <a:r>
              <a:rPr lang="en-US" sz="2200" dirty="0" smtClean="0">
                <a:latin typeface="+mj-lt"/>
              </a:rPr>
              <a:t>billets.</a:t>
            </a:r>
          </a:p>
          <a:p>
            <a:pPr algn="just"/>
            <a:endParaRPr lang="en-US" sz="2200" dirty="0" smtClean="0">
              <a:latin typeface="+mj-lt"/>
            </a:endParaRPr>
          </a:p>
          <a:p>
            <a:r>
              <a:rPr lang="en-US" sz="2200" dirty="0">
                <a:latin typeface="+mj-lt"/>
              </a:rPr>
              <a:t>DEQ is stated to have conducted a Compliance Evaluation Inspection (“CEI”) on March 6, 2019 at the Facility. The CEI allegedly identified the following violations of Regulation No. 23:</a:t>
            </a:r>
          </a:p>
          <a:p>
            <a:pPr marL="342900" indent="-342900">
              <a:buFont typeface="Arial" panose="020B0604020202020204" pitchFamily="34" charset="0"/>
              <a:buChar char="•"/>
            </a:pPr>
            <a:r>
              <a:rPr lang="en-US" sz="2200" dirty="0">
                <a:latin typeface="+mj-lt"/>
              </a:rPr>
              <a:t>Failure to make a hazardous waste determination prior to shipment as described in § 262.11</a:t>
            </a:r>
          </a:p>
          <a:p>
            <a:pPr marL="342900" indent="-342900">
              <a:buFont typeface="Arial" panose="020B0604020202020204" pitchFamily="34" charset="0"/>
              <a:buChar char="•"/>
            </a:pPr>
            <a:r>
              <a:rPr lang="en-US" sz="2200" dirty="0">
                <a:latin typeface="+mj-lt"/>
              </a:rPr>
              <a:t>Failure to prepare a manifest for hazardous waste prior to transport as described in § 262.20(a)(1)</a:t>
            </a:r>
          </a:p>
          <a:p>
            <a:r>
              <a:rPr lang="en-US" dirty="0"/>
              <a:t/>
            </a:r>
            <a:br>
              <a:rPr lang="en-US" dirty="0"/>
            </a:br>
            <a:endParaRPr lang="en-US" dirty="0" smtClean="0"/>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12</a:t>
            </a:fld>
            <a:endParaRPr lang="en-US" dirty="0"/>
          </a:p>
        </p:txBody>
      </p:sp>
    </p:spTree>
    <p:extLst>
      <p:ext uri="{BB962C8B-B14F-4D97-AF65-F5344CB8AC3E}">
        <p14:creationId xmlns:p14="http://schemas.microsoft.com/office/powerpoint/2010/main" val="3530077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586740" y="-15240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300" b="1" kern="0" dirty="0" smtClean="0">
                <a:solidFill>
                  <a:schemeClr val="bg1"/>
                </a:solidFill>
                <a:latin typeface="+mn-lt"/>
                <a:ea typeface="+mj-ea"/>
                <a:cs typeface="+mj-cs"/>
              </a:rPr>
              <a:t>Hazardous Waste Enforcement: Arkansas Department of Energy and Environment – Division of Environmental Quality and Russellville Engine Camshaft Manufacturer Enter into Consent Administrative Order (cont)</a:t>
            </a:r>
            <a:endParaRPr kumimoji="0" lang="en-US" sz="23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3357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endParaRPr lang="en-US" sz="2000" dirty="0" smtClean="0">
              <a:latin typeface="+mj-lt"/>
            </a:endParaRPr>
          </a:p>
          <a:p>
            <a:pPr algn="just"/>
            <a:r>
              <a:rPr lang="en-US" sz="2000" dirty="0" smtClean="0">
                <a:latin typeface="+mj-lt"/>
              </a:rPr>
              <a:t>Mahle </a:t>
            </a:r>
            <a:r>
              <a:rPr lang="en-US" sz="2000" dirty="0">
                <a:latin typeface="+mj-lt"/>
              </a:rPr>
              <a:t>responded in August 7, 2019 correspondence to DEQ that the oily water was evaluated and determined to qualify for the used oil exemption listed in 40 C.F.R. 279, given the TCLP analytical sampling taken on December 14, 2018 reported chromium at 9.25 ppm, below the maximum allowable limit of 10 ppm identified in 40 CFR 279.11. Further, the company is stated to have indicated the oily water was transported by Heritage Crystal Clean to their facility in Little Rock, Arkansas, offloaded into their tank farm, and then transported to their Kilgore, TX facility. At this facility the treatment process is stated to have included the removal and dewatering of the used oil. The used oil was stated to have then been sent to the Crystal Clean re-refinery for recycling into a base lube product.</a:t>
            </a:r>
            <a:endParaRPr lang="en-US" sz="20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13</a:t>
            </a:fld>
            <a:endParaRPr lang="en-US" dirty="0"/>
          </a:p>
        </p:txBody>
      </p:sp>
    </p:spTree>
    <p:extLst>
      <p:ext uri="{BB962C8B-B14F-4D97-AF65-F5344CB8AC3E}">
        <p14:creationId xmlns:p14="http://schemas.microsoft.com/office/powerpoint/2010/main" val="686031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586740" y="-15240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300" b="1" kern="0" dirty="0" smtClean="0">
                <a:solidFill>
                  <a:schemeClr val="bg1"/>
                </a:solidFill>
                <a:latin typeface="+mn-lt"/>
                <a:ea typeface="+mj-ea"/>
                <a:cs typeface="+mj-cs"/>
              </a:rPr>
              <a:t>Hazardous Waste Enforcement: Arkansas Department of Energy and Environment – Division of Environmental Quality and Russellville Engine Camshaft Manufacturer Enter into Consent Administrative Order (cont)</a:t>
            </a:r>
            <a:endParaRPr kumimoji="0" lang="en-US" sz="23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2200" dirty="0" smtClean="0">
                <a:latin typeface="+mj-lt"/>
              </a:rPr>
              <a:t>The CAO further provides APC&amp;EC Regulation No. 23 § 279.11 applies to used oil burned for energy recovery, and any fuel produced from used oil. Mahle states the used oil is being sent for re-refining into a base lubricant product. The used oil is not being burned for energy recovery or being produced as a fuel, therefore, APC&amp;EC Regulation No. 23 Section 279.11 is not applicable.</a:t>
            </a:r>
          </a:p>
          <a:p>
            <a:pPr algn="just"/>
            <a:endParaRPr lang="en-US" sz="2200" dirty="0" smtClean="0">
              <a:latin typeface="+mj-lt"/>
            </a:endParaRPr>
          </a:p>
          <a:p>
            <a:pPr algn="just"/>
            <a:r>
              <a:rPr lang="en-US" sz="2200" dirty="0">
                <a:latin typeface="+mj-lt"/>
              </a:rPr>
              <a:t>DEQ is stated to have completed a review of the August 7, 2019 response and determined that Mahle did not make a proper waste determination in accordance with Regulation No. 23 Section 262.11.</a:t>
            </a:r>
            <a:endParaRPr lang="en-US" sz="2200" dirty="0" smtClean="0">
              <a:latin typeface="+mj-lt"/>
            </a:endParaRPr>
          </a:p>
          <a:p>
            <a:pPr algn="just"/>
            <a:endParaRPr lang="en-US" sz="20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14</a:t>
            </a:fld>
            <a:endParaRPr lang="en-US" dirty="0"/>
          </a:p>
        </p:txBody>
      </p:sp>
    </p:spTree>
    <p:extLst>
      <p:ext uri="{BB962C8B-B14F-4D97-AF65-F5344CB8AC3E}">
        <p14:creationId xmlns:p14="http://schemas.microsoft.com/office/powerpoint/2010/main" val="3496849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b="1" kern="0" dirty="0">
                <a:solidFill>
                  <a:schemeClr val="bg1"/>
                </a:solidFill>
                <a:latin typeface="+mn-lt"/>
                <a:ea typeface="+mj-ea"/>
                <a:cs typeface="+mj-cs"/>
              </a:rPr>
              <a:t>Solid Waste Enforcement: Arkansas Department of Environmental Quality and Independence County, Arkansas School District Enter into Consent Administrative Order</a:t>
            </a:r>
            <a:endParaRPr kumimoji="0" lang="en-US"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1700" dirty="0">
                <a:latin typeface="+mn-lt"/>
              </a:rPr>
              <a:t>The Arkansas Department of Environmental Quality </a:t>
            </a:r>
            <a:r>
              <a:rPr lang="en-US" sz="1700" dirty="0" smtClean="0">
                <a:latin typeface="+mn-lt"/>
              </a:rPr>
              <a:t> </a:t>
            </a:r>
            <a:r>
              <a:rPr lang="en-US" sz="1700" dirty="0">
                <a:latin typeface="+mn-lt"/>
              </a:rPr>
              <a:t>and Southside School District </a:t>
            </a:r>
            <a:r>
              <a:rPr lang="en-US" sz="1700" dirty="0" smtClean="0">
                <a:latin typeface="+mn-lt"/>
              </a:rPr>
              <a:t>entered </a:t>
            </a:r>
            <a:r>
              <a:rPr lang="en-US" sz="1700" dirty="0">
                <a:latin typeface="+mn-lt"/>
              </a:rPr>
              <a:t>into a June 6th Consent Administrative </a:t>
            </a:r>
            <a:r>
              <a:rPr lang="en-US" sz="1700" dirty="0" smtClean="0">
                <a:latin typeface="+mn-lt"/>
              </a:rPr>
              <a:t>Order addressing </a:t>
            </a:r>
            <a:r>
              <a:rPr lang="en-US" sz="1700" dirty="0">
                <a:latin typeface="+mn-lt"/>
              </a:rPr>
              <a:t>alleged violations of Arkansas Pollution Control and Ecology Commission Regulation </a:t>
            </a:r>
            <a:r>
              <a:rPr lang="en-US" sz="1700" dirty="0" smtClean="0">
                <a:latin typeface="+mn-lt"/>
              </a:rPr>
              <a:t>22. </a:t>
            </a:r>
            <a:r>
              <a:rPr lang="en-US" sz="1700" dirty="0">
                <a:latin typeface="+mn-lt"/>
              </a:rPr>
              <a:t>See LIS No. 19-053</a:t>
            </a:r>
            <a:r>
              <a:rPr lang="en-US" sz="1700" dirty="0" smtClean="0">
                <a:latin typeface="+mn-lt"/>
              </a:rPr>
              <a:t>.</a:t>
            </a:r>
          </a:p>
          <a:p>
            <a:pPr algn="just"/>
            <a:endParaRPr lang="en-US" sz="1700" dirty="0">
              <a:latin typeface="+mn-lt"/>
            </a:endParaRPr>
          </a:p>
          <a:p>
            <a:pPr algn="just"/>
            <a:r>
              <a:rPr lang="en-US" sz="1700" dirty="0" smtClean="0">
                <a:latin typeface="+mn-lt"/>
              </a:rPr>
              <a:t>ADEQ is </a:t>
            </a:r>
            <a:r>
              <a:rPr lang="en-US" sz="1700" dirty="0">
                <a:latin typeface="+mn-lt"/>
              </a:rPr>
              <a:t>stated to have observed the presence of multiple piles of construction and demolition (“C&amp;D”) waste including metal, lumber, wires, plastic, roofing material, and carpet</a:t>
            </a:r>
            <a:r>
              <a:rPr lang="en-US" sz="1700" dirty="0" smtClean="0">
                <a:latin typeface="+mn-lt"/>
              </a:rPr>
              <a:t>.</a:t>
            </a:r>
          </a:p>
          <a:p>
            <a:pPr algn="just"/>
            <a:endParaRPr lang="en-US" sz="1700" dirty="0">
              <a:latin typeface="+mn-lt"/>
            </a:endParaRPr>
          </a:p>
          <a:p>
            <a:pPr algn="just"/>
            <a:r>
              <a:rPr lang="en-US" sz="1700" dirty="0">
                <a:latin typeface="+mn-lt"/>
              </a:rPr>
              <a:t>ADEQ is stated to observed certain alleged violations during the inspection which include:</a:t>
            </a:r>
          </a:p>
          <a:p>
            <a:pPr algn="just"/>
            <a:endParaRPr lang="en-US" sz="1700" dirty="0">
              <a:latin typeface="+mn-lt"/>
            </a:endParaRPr>
          </a:p>
          <a:p>
            <a:pPr marL="285750" indent="-285750" algn="just">
              <a:buFont typeface="Arial" panose="020B0604020202020204" pitchFamily="34" charset="0"/>
              <a:buChar char="•"/>
            </a:pPr>
            <a:r>
              <a:rPr lang="en-US" sz="1700" dirty="0">
                <a:latin typeface="+mn-lt"/>
              </a:rPr>
              <a:t>Failure to obtain a valid permit from ADEQ to operate a solid waste disposal site</a:t>
            </a:r>
          </a:p>
          <a:p>
            <a:pPr marL="285750" indent="-285750" algn="just">
              <a:buFont typeface="Arial" panose="020B0604020202020204" pitchFamily="34" charset="0"/>
              <a:buChar char="•"/>
            </a:pPr>
            <a:r>
              <a:rPr lang="en-US" sz="1700" dirty="0">
                <a:latin typeface="+mn-lt"/>
              </a:rPr>
              <a:t>Failure to dispose of solid waste at a site or facility with a permit from ADEQ</a:t>
            </a:r>
          </a:p>
          <a:p>
            <a:pPr marL="285750" indent="-285750" algn="just">
              <a:buFont typeface="Arial" panose="020B0604020202020204" pitchFamily="34" charset="0"/>
              <a:buChar char="•"/>
            </a:pPr>
            <a:r>
              <a:rPr lang="en-US" sz="1700" dirty="0">
                <a:latin typeface="+mn-lt"/>
              </a:rPr>
              <a:t>Failure to properly dispose of solid waste pursuant to the rules and regulations and/or in a manner as to not create a public nuisance or public health hazard</a:t>
            </a:r>
          </a:p>
          <a:p>
            <a:pPr algn="just"/>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15</a:t>
            </a:fld>
            <a:endParaRPr lang="en-US" dirty="0"/>
          </a:p>
        </p:txBody>
      </p:sp>
    </p:spTree>
    <p:extLst>
      <p:ext uri="{BB962C8B-B14F-4D97-AF65-F5344CB8AC3E}">
        <p14:creationId xmlns:p14="http://schemas.microsoft.com/office/powerpoint/2010/main" val="4049604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22860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Tire Enforcement/Request for Injunctive Relief: Arkansas Department of Energy and Environment - Division of Environmental Quality Faulkner County Circuit Court Filing</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a:r>
              <a:rPr lang="en-US" sz="1600" dirty="0" smtClean="0">
                <a:latin typeface="+mn-lt"/>
              </a:rPr>
              <a:t>Tires – A Continuing Issue</a:t>
            </a:r>
          </a:p>
          <a:p>
            <a:pPr algn="ctr"/>
            <a:endParaRPr lang="en-US" sz="1600" dirty="0" smtClean="0">
              <a:latin typeface="+mn-lt"/>
            </a:endParaRPr>
          </a:p>
          <a:p>
            <a:pPr algn="just"/>
            <a:r>
              <a:rPr lang="en-US" sz="1600" dirty="0">
                <a:latin typeface="+mn-lt"/>
              </a:rPr>
              <a:t>The Arkansas Department of Energy and Environment – Division of Environmental Quality (“DEQ”) filed a March 19th Verified Complaint and Request for Injunctive Relief (“Complaint”) against Ward Tire and Auto, LLC, (“Ward”) and several individuals. See 23 CV-20-450</a:t>
            </a:r>
            <a:r>
              <a:rPr lang="en-US" sz="1600" dirty="0" smtClean="0">
                <a:latin typeface="+mn-lt"/>
              </a:rPr>
              <a:t>.</a:t>
            </a:r>
          </a:p>
          <a:p>
            <a:pPr algn="just"/>
            <a:endParaRPr lang="en-US" sz="1600" dirty="0">
              <a:latin typeface="+mn-lt"/>
            </a:endParaRPr>
          </a:p>
          <a:p>
            <a:pPr algn="just"/>
            <a:r>
              <a:rPr lang="en-US" sz="1600" dirty="0">
                <a:latin typeface="+mn-lt"/>
              </a:rPr>
              <a:t>The Complaint alleges violations of the:</a:t>
            </a:r>
          </a:p>
          <a:p>
            <a:pPr marL="285750" indent="-285750" algn="just">
              <a:buFont typeface="Arial" panose="020B0604020202020204" pitchFamily="34" charset="0"/>
              <a:buChar char="•"/>
            </a:pPr>
            <a:endParaRPr lang="en-US" sz="1600" dirty="0">
              <a:latin typeface="+mn-lt"/>
            </a:endParaRPr>
          </a:p>
          <a:p>
            <a:pPr marL="285750" indent="-285750" algn="just">
              <a:buFont typeface="Arial" panose="020B0604020202020204" pitchFamily="34" charset="0"/>
              <a:buChar char="•"/>
            </a:pPr>
            <a:r>
              <a:rPr lang="en-US" sz="1600" dirty="0">
                <a:latin typeface="+mn-lt"/>
              </a:rPr>
              <a:t>Tire Act, Ark. Code Ann. § 8-9-401 et seq</a:t>
            </a:r>
            <a:r>
              <a:rPr lang="en-US" sz="1600" dirty="0" smtClean="0">
                <a:latin typeface="+mn-lt"/>
              </a:rPr>
              <a:t>.</a:t>
            </a:r>
            <a:endParaRPr lang="en-US" sz="1600" dirty="0">
              <a:latin typeface="+mn-lt"/>
            </a:endParaRPr>
          </a:p>
          <a:p>
            <a:pPr marL="285750" indent="-285750" algn="just">
              <a:buFont typeface="Arial" panose="020B0604020202020204" pitchFamily="34" charset="0"/>
              <a:buChar char="•"/>
            </a:pPr>
            <a:r>
              <a:rPr lang="en-US" sz="1600" dirty="0">
                <a:latin typeface="+mn-lt"/>
              </a:rPr>
              <a:t>Arkansas Pollution Control and Ecology Commission Regulation </a:t>
            </a:r>
            <a:r>
              <a:rPr lang="en-US" sz="1600" dirty="0" smtClean="0">
                <a:latin typeface="+mn-lt"/>
              </a:rPr>
              <a:t>36</a:t>
            </a:r>
            <a:endParaRPr lang="en-US" sz="1600" dirty="0">
              <a:latin typeface="+mn-lt"/>
            </a:endParaRPr>
          </a:p>
          <a:p>
            <a:pPr marL="285750" indent="-285750" algn="just">
              <a:buFont typeface="Arial" panose="020B0604020202020204" pitchFamily="34" charset="0"/>
              <a:buChar char="•"/>
            </a:pPr>
            <a:r>
              <a:rPr lang="en-US" sz="1600" dirty="0">
                <a:latin typeface="+mn-lt"/>
              </a:rPr>
              <a:t>Ark. Code Ann. § 8-6-201 et seq</a:t>
            </a:r>
            <a:r>
              <a:rPr lang="en-US" sz="1600" dirty="0" smtClean="0">
                <a:latin typeface="+mn-lt"/>
              </a:rPr>
              <a:t>.</a:t>
            </a:r>
            <a:endParaRPr lang="en-US" sz="1600" dirty="0">
              <a:latin typeface="+mn-lt"/>
            </a:endParaRPr>
          </a:p>
          <a:p>
            <a:pPr marL="285750" indent="-285750" algn="just">
              <a:buFont typeface="Arial" panose="020B0604020202020204" pitchFamily="34" charset="0"/>
              <a:buChar char="•"/>
            </a:pPr>
            <a:r>
              <a:rPr lang="en-US" sz="1600" dirty="0">
                <a:latin typeface="+mn-lt"/>
              </a:rPr>
              <a:t>Arkansas Pollution Control and Ecology Commission Regulation </a:t>
            </a:r>
            <a:r>
              <a:rPr lang="en-US" sz="1600" dirty="0" smtClean="0">
                <a:latin typeface="+mn-lt"/>
              </a:rPr>
              <a:t>22</a:t>
            </a:r>
          </a:p>
          <a:p>
            <a:pPr marL="285750" indent="-285750" algn="just">
              <a:buFont typeface="Arial" panose="020B0604020202020204" pitchFamily="34" charset="0"/>
              <a:buChar char="•"/>
            </a:pPr>
            <a:endParaRPr lang="en-US" sz="1600" dirty="0">
              <a:latin typeface="+mn-lt"/>
            </a:endParaRPr>
          </a:p>
          <a:p>
            <a:pPr algn="just"/>
            <a:r>
              <a:rPr lang="en-US" sz="1600" dirty="0">
                <a:latin typeface="+mn-lt"/>
              </a:rPr>
              <a:t>Most DEQ enforcement actions are pursued through an agency administrative process. Those procedures are incorporated in Arkansas Pollution Control and Ecology Commission Regulation No. 8. However, DEQ has authority to seek judicial remedies through several of the statues implemented.</a:t>
            </a:r>
          </a:p>
          <a:p>
            <a:pPr algn="just"/>
            <a:endParaRPr lang="en-US" sz="1800" dirty="0">
              <a:latin typeface="+mn-lt"/>
            </a:endParaRPr>
          </a:p>
          <a:p>
            <a:pPr algn="just"/>
            <a:endParaRPr lang="en-US" sz="28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16</a:t>
            </a:fld>
            <a:endParaRPr lang="en-US" dirty="0"/>
          </a:p>
        </p:txBody>
      </p:sp>
    </p:spTree>
    <p:extLst>
      <p:ext uri="{BB962C8B-B14F-4D97-AF65-F5344CB8AC3E}">
        <p14:creationId xmlns:p14="http://schemas.microsoft.com/office/powerpoint/2010/main" val="610686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22860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Tire Enforcement/Request for Injunctive Relief: Arkansas Department of Energy and Environment - Division of Environmental Quality Faulkner County Circuit Court </a:t>
            </a:r>
            <a:r>
              <a:rPr lang="en-US" sz="2200" b="1" kern="0" dirty="0" smtClean="0">
                <a:solidFill>
                  <a:schemeClr val="bg1"/>
                </a:solidFill>
                <a:latin typeface="+mn-lt"/>
                <a:ea typeface="+mj-ea"/>
                <a:cs typeface="+mj-cs"/>
              </a:rPr>
              <a:t>Filing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1800" dirty="0">
                <a:latin typeface="+mj-lt"/>
              </a:rPr>
              <a:t>The Arkansas General Assembly enacted legislation a number of years ago whose purpose is to ensure the appropriate management of waste tires. Amendments were made to this legislation in the 91st Arkansas General Assembly. The Complaint’s reference to Regulation No. 22 is the Solid Waste Management Code.</a:t>
            </a:r>
          </a:p>
          <a:p>
            <a:pPr algn="just"/>
            <a:endParaRPr lang="en-US" sz="1800" dirty="0"/>
          </a:p>
          <a:p>
            <a:pPr algn="just"/>
            <a:r>
              <a:rPr lang="en-US" sz="1800" dirty="0" smtClean="0">
                <a:latin typeface="+mj-lt"/>
              </a:rPr>
              <a:t>The </a:t>
            </a:r>
            <a:r>
              <a:rPr lang="en-US" sz="1800" dirty="0">
                <a:latin typeface="+mj-lt"/>
              </a:rPr>
              <a:t>Complaint describes property for which DEQ is alleged to have received a complaint regarding tires being dumped. Investigative activities related to alleged tire transporting and solid waste disposal are also described. Whether or not tire rim removal fees were paid to the Arkansas Department of Finance and Administration or accurately reported was also investigated</a:t>
            </a:r>
            <a:r>
              <a:rPr lang="en-US" sz="1800" dirty="0" smtClean="0">
                <a:latin typeface="+mj-lt"/>
              </a:rPr>
              <a:t>.</a:t>
            </a:r>
          </a:p>
          <a:p>
            <a:pPr algn="just"/>
            <a:endParaRPr lang="en-US" sz="1800" dirty="0">
              <a:latin typeface="+mj-lt"/>
            </a:endParaRPr>
          </a:p>
          <a:p>
            <a:pPr algn="just"/>
            <a:r>
              <a:rPr lang="en-US" sz="1800" dirty="0">
                <a:latin typeface="+mj-lt"/>
              </a:rPr>
              <a:t>DEQ seeks remediation of what it describes as a waste tire site and that real property ownership and the solid waste thereon be determined by the Circuit </a:t>
            </a:r>
            <a:r>
              <a:rPr lang="en-US" sz="1800" dirty="0" smtClean="0">
                <a:latin typeface="+mj-lt"/>
              </a:rPr>
              <a:t>Court and penalties assessed/tires removed.</a:t>
            </a:r>
            <a:endParaRPr lang="en-US" sz="18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17</a:t>
            </a:fld>
            <a:endParaRPr lang="en-US" dirty="0"/>
          </a:p>
        </p:txBody>
      </p:sp>
    </p:spTree>
    <p:extLst>
      <p:ext uri="{BB962C8B-B14F-4D97-AF65-F5344CB8AC3E}">
        <p14:creationId xmlns:p14="http://schemas.microsoft.com/office/powerpoint/2010/main" val="3550454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b="1" kern="0" dirty="0">
                <a:solidFill>
                  <a:schemeClr val="bg1"/>
                </a:solidFill>
                <a:latin typeface="+mn-lt"/>
                <a:ea typeface="+mj-ea"/>
                <a:cs typeface="+mj-cs"/>
              </a:rPr>
              <a:t>Judicial Enforcement: Arkansas Department of Energy and Environment Pulaski County Circuit Court Action Filed Against Storage Tank Owner/Operator</a:t>
            </a:r>
            <a:endParaRPr kumimoji="0" lang="en-US"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a:r>
              <a:rPr lang="en-US" sz="2000" dirty="0" smtClean="0">
                <a:latin typeface="+mj-lt"/>
              </a:rPr>
              <a:t>Underground Storage Tanks</a:t>
            </a:r>
          </a:p>
          <a:p>
            <a:pPr algn="ctr"/>
            <a:endParaRPr lang="en-US" sz="2000" dirty="0">
              <a:latin typeface="+mj-lt"/>
            </a:endParaRPr>
          </a:p>
          <a:p>
            <a:pPr algn="just"/>
            <a:r>
              <a:rPr lang="en-US" sz="1400" dirty="0" smtClean="0">
                <a:latin typeface="+mn-lt"/>
              </a:rPr>
              <a:t>The </a:t>
            </a:r>
            <a:r>
              <a:rPr lang="en-US" sz="1400" dirty="0">
                <a:latin typeface="+mn-lt"/>
              </a:rPr>
              <a:t>Arkansas Department of Energy and Environment, Department of Environmental Quality </a:t>
            </a:r>
            <a:r>
              <a:rPr lang="en-US" sz="1400" dirty="0" smtClean="0">
                <a:latin typeface="+mn-lt"/>
              </a:rPr>
              <a:t>filed </a:t>
            </a:r>
            <a:r>
              <a:rPr lang="en-US" sz="1400" dirty="0">
                <a:latin typeface="+mn-lt"/>
              </a:rPr>
              <a:t>an October 7th Complaint against Routh Wrecker Service, Inc</a:t>
            </a:r>
            <a:r>
              <a:rPr lang="en-US" sz="1400" dirty="0" smtClean="0">
                <a:latin typeface="+mn-lt"/>
              </a:rPr>
              <a:t>. </a:t>
            </a:r>
            <a:r>
              <a:rPr lang="en-US" sz="1400" dirty="0">
                <a:latin typeface="+mn-lt"/>
              </a:rPr>
              <a:t>stating it was seeking injunctive relief and to compel compliance with a previously executed Consent Administrative </a:t>
            </a:r>
            <a:r>
              <a:rPr lang="en-US" sz="1400" dirty="0" smtClean="0">
                <a:latin typeface="+mn-lt"/>
              </a:rPr>
              <a:t>Order.</a:t>
            </a:r>
            <a:endParaRPr lang="en-US" sz="1400" dirty="0">
              <a:latin typeface="+mn-lt"/>
            </a:endParaRPr>
          </a:p>
          <a:p>
            <a:pPr algn="just"/>
            <a:endParaRPr lang="en-US" sz="1400" dirty="0">
              <a:latin typeface="+mn-lt"/>
            </a:endParaRPr>
          </a:p>
          <a:p>
            <a:pPr algn="just"/>
            <a:r>
              <a:rPr lang="en-US" sz="1400" dirty="0">
                <a:latin typeface="+mn-lt"/>
              </a:rPr>
              <a:t>The CAO is stated to have resolved Routh’s alleged violations of environmental laws and regulations regarding its two underground storage tanks </a:t>
            </a:r>
            <a:r>
              <a:rPr lang="en-US" sz="1400" dirty="0" smtClean="0">
                <a:latin typeface="+mn-lt"/>
              </a:rPr>
              <a:t>located </a:t>
            </a:r>
            <a:r>
              <a:rPr lang="en-US" sz="1400" dirty="0">
                <a:latin typeface="+mn-lt"/>
              </a:rPr>
              <a:t>in Little Rock, Arkansas.</a:t>
            </a:r>
            <a:r>
              <a:rPr lang="en-US" sz="1400" dirty="0" smtClean="0">
                <a:latin typeface="+mn-lt"/>
              </a:rPr>
              <a:t>	</a:t>
            </a:r>
          </a:p>
          <a:p>
            <a:pPr algn="just"/>
            <a:endParaRPr lang="en-US" sz="1400" dirty="0">
              <a:latin typeface="+mn-lt"/>
            </a:endParaRPr>
          </a:p>
          <a:p>
            <a:pPr algn="just"/>
            <a:r>
              <a:rPr lang="en-US" sz="1400" dirty="0">
                <a:latin typeface="+mn-lt"/>
              </a:rPr>
              <a:t> DEQ and Routh are stated to have entered into the CAO on June 13, 2017, to resolve violations of Ark. Code Ann. § 8-7-801 et seq. and Arkansas Pollution Control and Ecology Commission Regulation 12.</a:t>
            </a:r>
          </a:p>
          <a:p>
            <a:pPr algn="just"/>
            <a:endParaRPr lang="en-US" sz="1400" dirty="0">
              <a:latin typeface="+mn-lt"/>
            </a:endParaRPr>
          </a:p>
          <a:p>
            <a:pPr algn="just"/>
            <a:r>
              <a:rPr lang="en-US" sz="1400" dirty="0">
                <a:latin typeface="+mn-lt"/>
              </a:rPr>
              <a:t>The Complaint alleges that Routh has not complied with certain provisions of the CAO, which include:</a:t>
            </a:r>
          </a:p>
          <a:p>
            <a:pPr algn="just"/>
            <a:endParaRPr lang="en-US" sz="1400" dirty="0">
              <a:latin typeface="+mn-lt"/>
            </a:endParaRPr>
          </a:p>
          <a:p>
            <a:pPr marL="742950" lvl="1" indent="-285750" algn="just">
              <a:buFont typeface="Arial" panose="020B0604020202020204" pitchFamily="34" charset="0"/>
              <a:buChar char="•"/>
            </a:pPr>
            <a:r>
              <a:rPr lang="en-US" sz="1400" dirty="0">
                <a:latin typeface="+mn-lt"/>
              </a:rPr>
              <a:t>Submitting documentation to DEQ indicating that a certified Class A and Class B operator has been designated at the Site</a:t>
            </a:r>
          </a:p>
          <a:p>
            <a:pPr marL="742950" lvl="1" indent="-285750" algn="just">
              <a:buFont typeface="Arial" panose="020B0604020202020204" pitchFamily="34" charset="0"/>
              <a:buChar char="•"/>
            </a:pPr>
            <a:r>
              <a:rPr lang="en-US" sz="1400" dirty="0">
                <a:latin typeface="+mn-lt"/>
              </a:rPr>
              <a:t>Payment of certain UST annual registration fees</a:t>
            </a:r>
          </a:p>
          <a:p>
            <a:pPr marL="742950" lvl="1" indent="-285750" algn="just">
              <a:buFont typeface="Arial" panose="020B0604020202020204" pitchFamily="34" charset="0"/>
              <a:buChar char="•"/>
            </a:pPr>
            <a:r>
              <a:rPr lang="en-US" sz="1400" dirty="0">
                <a:latin typeface="+mn-lt"/>
              </a:rPr>
              <a:t>Payment of a civil penalty</a:t>
            </a:r>
          </a:p>
          <a:p>
            <a:pPr algn="just"/>
            <a:endParaRPr lang="en-US" sz="20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18</a:t>
            </a:fld>
            <a:endParaRPr lang="en-US" dirty="0"/>
          </a:p>
        </p:txBody>
      </p:sp>
    </p:spTree>
    <p:extLst>
      <p:ext uri="{BB962C8B-B14F-4D97-AF65-F5344CB8AC3E}">
        <p14:creationId xmlns:p14="http://schemas.microsoft.com/office/powerpoint/2010/main" val="4109277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Carroll County Solid Waste Authority Request to Become an Arkansas Regional Solid Waste District: Ozark Mountain Solid Waste District Receiver's Notice of Appeal</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dirty="0">
                <a:latin typeface="+mj-lt"/>
              </a:rPr>
              <a:t>The Receiver (Geoffrey B. Treece) for the Ozark Solid Waste Management District (“District”) filed a Notice of Appeal of the Arkansas Pollution Control and Ecology Commission’s (“Commission”) decision to designate the Carroll County Solid Waste Authority as a Carroll County Solid Waste District.</a:t>
            </a:r>
          </a:p>
          <a:p>
            <a:pPr algn="just"/>
            <a:endParaRPr lang="en-US" dirty="0">
              <a:latin typeface="+mj-lt"/>
            </a:endParaRPr>
          </a:p>
          <a:p>
            <a:pPr algn="just"/>
            <a:r>
              <a:rPr lang="en-US" dirty="0">
                <a:latin typeface="+mj-lt"/>
              </a:rPr>
              <a:t>The Carroll County Solid Waste Authority previously submitted a Petition to the Commission to designate Carroll County as a Regional Solid Waste District.</a:t>
            </a:r>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19</a:t>
            </a:fld>
            <a:endParaRPr lang="en-US" dirty="0"/>
          </a:p>
        </p:txBody>
      </p:sp>
    </p:spTree>
    <p:extLst>
      <p:ext uri="{BB962C8B-B14F-4D97-AF65-F5344CB8AC3E}">
        <p14:creationId xmlns:p14="http://schemas.microsoft.com/office/powerpoint/2010/main" val="3500744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5" name="Rectangle 10"/>
          <p:cNvSpPr txBox="1">
            <a:spLocks noChangeArrowheads="1"/>
          </p:cNvSpPr>
          <p:nvPr/>
        </p:nvSpPr>
        <p:spPr bwMode="auto">
          <a:xfrm>
            <a:off x="609600" y="0"/>
            <a:ext cx="75438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endParaRPr kumimoji="0" lang="en-US" sz="4400" b="1" i="0" u="none" strike="noStrike" kern="0" cap="none" spc="0" normalizeH="0" baseline="0" noProof="0" dirty="0" smtClean="0">
              <a:ln>
                <a:noFill/>
              </a:ln>
              <a:solidFill>
                <a:schemeClr val="bg1"/>
              </a:solidFill>
              <a:effectLst/>
              <a:uLnTx/>
              <a:uFillTx/>
              <a:latin typeface="HelveticaNeueLT Com 25 UltLt" pitchFamily="34" charset="0"/>
              <a:ea typeface="+mj-ea"/>
              <a:cs typeface="+mj-cs"/>
            </a:endParaRPr>
          </a:p>
        </p:txBody>
      </p:sp>
      <p:sp>
        <p:nvSpPr>
          <p:cNvPr id="6" name="Rectangle 16"/>
          <p:cNvSpPr txBox="1">
            <a:spLocks noChangeArrowheads="1"/>
          </p:cNvSpPr>
          <p:nvPr/>
        </p:nvSpPr>
        <p:spPr bwMode="auto">
          <a:xfrm>
            <a:off x="800100" y="1524000"/>
            <a:ext cx="75438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ctr" eaLnBrk="1" hangingPunct="1">
              <a:spcBef>
                <a:spcPct val="20000"/>
              </a:spcBef>
              <a:defRPr/>
            </a:pPr>
            <a:endParaRPr kumimoji="0" lang="en-US" sz="1600" b="0" u="none" strike="noStrike" kern="0" cap="none" spc="0" normalizeH="0" baseline="0" noProof="0" dirty="0" smtClean="0">
              <a:ln>
                <a:noFill/>
              </a:ln>
              <a:solidFill>
                <a:srgbClr val="00529F"/>
              </a:solidFill>
              <a:effectLst/>
              <a:uLnTx/>
              <a:uFillTx/>
              <a:latin typeface="+mn-lt"/>
              <a:ea typeface="+mn-ea"/>
              <a:cs typeface="+mn-cs"/>
            </a:endParaRPr>
          </a:p>
          <a:p>
            <a:pPr marR="0" lvl="0" algn="ctr" defTabSz="914400" rtl="0" eaLnBrk="1" fontAlgn="base" latinLnBrk="0" hangingPunct="1">
              <a:lnSpc>
                <a:spcPct val="100000"/>
              </a:lnSpc>
              <a:spcBef>
                <a:spcPct val="20000"/>
              </a:spcBef>
              <a:spcAft>
                <a:spcPct val="0"/>
              </a:spcAft>
              <a:buClrTx/>
              <a:buSzTx/>
              <a:tabLst/>
              <a:defRPr/>
            </a:pPr>
            <a:r>
              <a:rPr lang="en-US" sz="2800" kern="0" dirty="0" smtClean="0">
                <a:solidFill>
                  <a:srgbClr val="00529F"/>
                </a:solidFill>
                <a:latin typeface="+mn-lt"/>
                <a:ea typeface="+mn-ea"/>
              </a:rPr>
              <a:t>Walter G. Wright</a:t>
            </a:r>
          </a:p>
          <a:p>
            <a:pPr marR="0" lvl="0" algn="ctr" defTabSz="914400" rtl="0" eaLnBrk="1" fontAlgn="base" latinLnBrk="0" hangingPunct="1">
              <a:lnSpc>
                <a:spcPct val="100000"/>
              </a:lnSpc>
              <a:spcBef>
                <a:spcPct val="20000"/>
              </a:spcBef>
              <a:spcAft>
                <a:spcPct val="0"/>
              </a:spcAft>
              <a:buClrTx/>
              <a:buSzTx/>
              <a:tabLst/>
              <a:defRPr/>
            </a:pPr>
            <a:r>
              <a:rPr kumimoji="0" lang="en-US" sz="2800" b="0" i="0" u="none" strike="noStrike" kern="0" cap="none" spc="0" normalizeH="0" baseline="0" noProof="0" dirty="0" smtClean="0">
                <a:ln>
                  <a:noFill/>
                </a:ln>
                <a:solidFill>
                  <a:srgbClr val="00529F"/>
                </a:solidFill>
                <a:effectLst/>
                <a:uLnTx/>
                <a:uFillTx/>
                <a:latin typeface="+mn-lt"/>
                <a:ea typeface="+mn-ea"/>
              </a:rPr>
              <a:t>Mitchell, Williams, Selig, Gates</a:t>
            </a:r>
            <a:r>
              <a:rPr kumimoji="0" lang="en-US" sz="2800" b="0" i="0" u="none" strike="noStrike" kern="0" cap="none" spc="0" normalizeH="0" noProof="0" dirty="0" smtClean="0">
                <a:ln>
                  <a:noFill/>
                </a:ln>
                <a:solidFill>
                  <a:srgbClr val="00529F"/>
                </a:solidFill>
                <a:effectLst/>
                <a:uLnTx/>
                <a:uFillTx/>
                <a:latin typeface="+mn-lt"/>
                <a:ea typeface="+mn-ea"/>
              </a:rPr>
              <a:t>  &amp; Woodyard</a:t>
            </a:r>
          </a:p>
          <a:p>
            <a:pPr marR="0" lvl="0" algn="ctr" defTabSz="914400" rtl="0" eaLnBrk="1" fontAlgn="base" latinLnBrk="0" hangingPunct="1">
              <a:lnSpc>
                <a:spcPct val="100000"/>
              </a:lnSpc>
              <a:spcBef>
                <a:spcPct val="20000"/>
              </a:spcBef>
              <a:spcAft>
                <a:spcPct val="0"/>
              </a:spcAft>
              <a:buClrTx/>
              <a:buSzTx/>
              <a:tabLst/>
              <a:defRPr/>
            </a:pPr>
            <a:endParaRPr lang="en-US" sz="2800" kern="0" dirty="0">
              <a:solidFill>
                <a:srgbClr val="00529F"/>
              </a:solidFill>
              <a:latin typeface="+mn-lt"/>
              <a:ea typeface="+mn-ea"/>
            </a:endParaRPr>
          </a:p>
          <a:p>
            <a:pPr marR="0" lvl="0" algn="ctr" defTabSz="914400" rtl="0" eaLnBrk="1" fontAlgn="base" latinLnBrk="0" hangingPunct="1">
              <a:lnSpc>
                <a:spcPct val="100000"/>
              </a:lnSpc>
              <a:spcBef>
                <a:spcPct val="20000"/>
              </a:spcBef>
              <a:spcAft>
                <a:spcPct val="0"/>
              </a:spcAft>
              <a:buClrTx/>
              <a:buSzTx/>
              <a:tabLst/>
              <a:defRPr/>
            </a:pPr>
            <a:r>
              <a:rPr lang="en-US" sz="2800" kern="0" dirty="0" smtClean="0">
                <a:solidFill>
                  <a:srgbClr val="00529F"/>
                </a:solidFill>
                <a:latin typeface="+mn-lt"/>
                <a:ea typeface="+mn-ea"/>
              </a:rPr>
              <a:t>501-688-8839</a:t>
            </a:r>
          </a:p>
          <a:p>
            <a:pPr marR="0" lvl="0" algn="ctr" defTabSz="914400" rtl="0" eaLnBrk="1" fontAlgn="base" latinLnBrk="0" hangingPunct="1">
              <a:lnSpc>
                <a:spcPct val="100000"/>
              </a:lnSpc>
              <a:spcBef>
                <a:spcPct val="20000"/>
              </a:spcBef>
              <a:spcAft>
                <a:spcPct val="0"/>
              </a:spcAft>
              <a:buClrTx/>
              <a:buSzTx/>
              <a:tabLst/>
              <a:defRPr/>
            </a:pPr>
            <a:r>
              <a:rPr lang="en-US" sz="2800" kern="0" dirty="0" smtClean="0">
                <a:solidFill>
                  <a:srgbClr val="00529F"/>
                </a:solidFill>
                <a:latin typeface="+mn-lt"/>
                <a:ea typeface="+mn-ea"/>
              </a:rPr>
              <a:t>wwright@mwlaw.com</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a:t>
            </a:fld>
            <a:endParaRPr lang="en-US" dirty="0"/>
          </a:p>
        </p:txBody>
      </p:sp>
    </p:spTree>
    <p:extLst>
      <p:ext uri="{BB962C8B-B14F-4D97-AF65-F5344CB8AC3E}">
        <p14:creationId xmlns:p14="http://schemas.microsoft.com/office/powerpoint/2010/main" val="288221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Carroll County Solid Waste Authority Request to Become an Arkansas Regional Solid Waste District: Ozark Mountain Solid Waste District Receiver's Notice of </a:t>
            </a:r>
            <a:r>
              <a:rPr lang="en-US" sz="2200" b="1" kern="0" dirty="0" smtClean="0">
                <a:solidFill>
                  <a:schemeClr val="bg1"/>
                </a:solidFill>
                <a:latin typeface="+mn-lt"/>
                <a:ea typeface="+mj-ea"/>
                <a:cs typeface="+mj-cs"/>
              </a:rPr>
              <a:t>Appeal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dirty="0">
                <a:latin typeface="+mj-lt"/>
              </a:rPr>
              <a:t>The Receiver petitioned to intervene in the proceedings before the Commission and opposed the Petition. Administrative Law Judge Charles Moulton (“ALJ”) had issued a Recommended Decision granting the Petition. The Commission subsequently upheld the ALJ’s Decision granting the Petition.</a:t>
            </a:r>
          </a:p>
          <a:p>
            <a:pPr algn="just"/>
            <a:endParaRPr lang="en-US" dirty="0">
              <a:latin typeface="+mj-lt"/>
            </a:endParaRPr>
          </a:p>
          <a:p>
            <a:pPr algn="just"/>
            <a:r>
              <a:rPr lang="en-US" dirty="0">
                <a:latin typeface="+mj-lt"/>
              </a:rPr>
              <a:t>The Receiver has filed a Notice of Appeal in the Circuit Court of Pulaski County, Arkansas (Civil Division) asking that the Commission’s Decision be reversed and that the Petition be denied.</a:t>
            </a:r>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20</a:t>
            </a:fld>
            <a:endParaRPr lang="en-US" dirty="0"/>
          </a:p>
        </p:txBody>
      </p:sp>
    </p:spTree>
    <p:extLst>
      <p:ext uri="{BB962C8B-B14F-4D97-AF65-F5344CB8AC3E}">
        <p14:creationId xmlns:p14="http://schemas.microsoft.com/office/powerpoint/2010/main" val="77873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Trafalgar Stump Dump: Arkansas Pollution Control and Ecology Commission Addresses Bella Vista Property Owners Association, Inc.'s Request for Hearing to Set Aside Consent Administrative Order</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endParaRPr lang="en-US" dirty="0" smtClean="0">
              <a:latin typeface="+mj-lt"/>
            </a:endParaRPr>
          </a:p>
          <a:p>
            <a:pPr algn="just"/>
            <a:r>
              <a:rPr lang="en-US" sz="1800" dirty="0" smtClean="0">
                <a:latin typeface="+mj-lt"/>
              </a:rPr>
              <a:t>The Arkansas Pollution Control and Ecology Commission (“Commission”) addressed at its January 24th meeting a request by the Bella Vista Property Owners Association (“POA”) that it conduct an adjudicatory hearing to review the Consent Administrative Order (“CAO”) issued by the Arkansas Department of Energy and Environment – Division of Environmental Quality (“DEQ”) in the matter of Thomas Fredericks and Fredericks Construction Company, Inc. (collectively “Fredericks”).</a:t>
            </a:r>
          </a:p>
          <a:p>
            <a:pPr algn="just"/>
            <a:endParaRPr lang="en-US" sz="1800" dirty="0">
              <a:latin typeface="+mj-lt"/>
            </a:endParaRPr>
          </a:p>
          <a:p>
            <a:pPr algn="just"/>
            <a:r>
              <a:rPr lang="en-US" sz="1800" dirty="0">
                <a:latin typeface="+mj-lt"/>
              </a:rPr>
              <a:t>The site has been further described as real property which is leased to Thomas Fredericks for what is referenced as a stump, brush, rock, concrete, stump and dirt dump. The site suffered an underground fire which was the subject of a DEQ emergency order in 2018. The POA and DEQ subsequently entered into a CAO in which the POA agreed to take responsibility for remediating the site pursuant to the Arkansas Remedial Action Trust Fund Act.</a:t>
            </a:r>
          </a:p>
          <a:p>
            <a:pPr algn="just"/>
            <a:endParaRPr lang="en-US" dirty="0">
              <a:latin typeface="+mj-lt"/>
            </a:endParaRPr>
          </a:p>
          <a:p>
            <a:pPr algn="just"/>
            <a:endParaRPr lang="en-US" dirty="0" smtClean="0">
              <a:latin typeface="+mj-lt"/>
            </a:endParaRPr>
          </a:p>
          <a:p>
            <a:pPr algn="just"/>
            <a:endParaRPr lang="en-US" sz="1800" dirty="0">
              <a:latin typeface="+mj-lt"/>
            </a:endParaRPr>
          </a:p>
          <a:p>
            <a:pPr algn="just"/>
            <a:endParaRPr lang="en-US" sz="18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21</a:t>
            </a:fld>
            <a:endParaRPr lang="en-US" dirty="0"/>
          </a:p>
        </p:txBody>
      </p:sp>
    </p:spTree>
    <p:extLst>
      <p:ext uri="{BB962C8B-B14F-4D97-AF65-F5344CB8AC3E}">
        <p14:creationId xmlns:p14="http://schemas.microsoft.com/office/powerpoint/2010/main" val="32232656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Trafalgar Stump Dump: Arkansas Pollution Control and Ecology Commission Addresses Bella Vista Property Owners Association, Inc.'s Request for Hearing to Set Aside Consent Administrative </a:t>
            </a:r>
            <a:r>
              <a:rPr lang="en-US" sz="2200" b="1" kern="0" dirty="0" smtClean="0">
                <a:solidFill>
                  <a:schemeClr val="bg1"/>
                </a:solidFill>
                <a:latin typeface="+mn-lt"/>
                <a:ea typeface="+mj-ea"/>
                <a:cs typeface="+mj-cs"/>
              </a:rPr>
              <a:t>Order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endParaRPr lang="en-US" dirty="0" smtClean="0">
              <a:latin typeface="+mj-lt"/>
            </a:endParaRPr>
          </a:p>
          <a:p>
            <a:pPr algn="just"/>
            <a:r>
              <a:rPr lang="en-US" dirty="0">
                <a:latin typeface="+mj-lt"/>
              </a:rPr>
              <a:t>The POA challenged the CAO subsequently entered into between DEQ and Fredericks related to the site</a:t>
            </a:r>
            <a:r>
              <a:rPr lang="en-US" dirty="0" smtClean="0">
                <a:latin typeface="+mj-lt"/>
              </a:rPr>
              <a:t>.</a:t>
            </a:r>
          </a:p>
          <a:p>
            <a:pPr algn="just"/>
            <a:endParaRPr lang="en-US" dirty="0">
              <a:latin typeface="+mj-lt"/>
            </a:endParaRPr>
          </a:p>
          <a:p>
            <a:pPr algn="just"/>
            <a:r>
              <a:rPr lang="en-US" dirty="0" smtClean="0">
                <a:latin typeface="+mj-lt"/>
              </a:rPr>
              <a:t>Fredericks </a:t>
            </a:r>
            <a:r>
              <a:rPr lang="en-US" dirty="0">
                <a:latin typeface="+mj-lt"/>
              </a:rPr>
              <a:t>responded in subsequent pleadings arguing that nothing in the POA filings identifies “any new, material piece of evidence that Director Keogh failed to consider when executing Mr. Frederick’s CAO.”</a:t>
            </a:r>
          </a:p>
          <a:p>
            <a:pPr algn="just"/>
            <a:endParaRPr lang="en-US" dirty="0">
              <a:latin typeface="+mj-lt"/>
            </a:endParaRPr>
          </a:p>
          <a:p>
            <a:pPr algn="just"/>
            <a:r>
              <a:rPr lang="en-US" dirty="0">
                <a:latin typeface="+mj-lt"/>
              </a:rPr>
              <a:t>The Commission, after hearing arguments from counsel for Fredericks, the POA, and DEQ issued Minute Order No. 20-07.</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22</a:t>
            </a:fld>
            <a:endParaRPr lang="en-US" dirty="0"/>
          </a:p>
        </p:txBody>
      </p:sp>
    </p:spTree>
    <p:extLst>
      <p:ext uri="{BB962C8B-B14F-4D97-AF65-F5344CB8AC3E}">
        <p14:creationId xmlns:p14="http://schemas.microsoft.com/office/powerpoint/2010/main" val="7847482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Trafalgar Stump Dump: Arkansas Pollution Control and Ecology Commission Addresses Bella Vista Property Owners Association, Inc.'s Request for Hearing to Set Aside Consent Administrative </a:t>
            </a:r>
            <a:r>
              <a:rPr lang="en-US" sz="2200" b="1" kern="0" dirty="0" smtClean="0">
                <a:solidFill>
                  <a:schemeClr val="bg1"/>
                </a:solidFill>
                <a:latin typeface="+mn-lt"/>
                <a:ea typeface="+mj-ea"/>
                <a:cs typeface="+mj-cs"/>
              </a:rPr>
              <a:t>Order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1900" dirty="0">
                <a:latin typeface="+mj-lt"/>
              </a:rPr>
              <a:t>The Minute Order cites Arkansas Pollution Control and Ecology Commission Regulation 8.406(B) which states:</a:t>
            </a:r>
          </a:p>
          <a:p>
            <a:pPr algn="just"/>
            <a:endParaRPr lang="en-US" sz="1900" dirty="0">
              <a:latin typeface="+mj-lt"/>
            </a:endParaRPr>
          </a:p>
          <a:p>
            <a:pPr lvl="1" algn="just"/>
            <a:r>
              <a:rPr lang="en-US" sz="1900" dirty="0">
                <a:latin typeface="+mn-lt"/>
              </a:rPr>
              <a:t>"[</a:t>
            </a:r>
            <a:r>
              <a:rPr lang="en-US" sz="1900" dirty="0">
                <a:latin typeface="+mj-lt"/>
              </a:rPr>
              <a:t>a]ny person who comments on a proposed Consent Administrative Order settling an enforcement action may petition the Commission within thirty (30) calendar days of the effective date of the Order to set aside the order and provide an adjudicatory hearing. That person shall file a Request for Hearing with the Commission Secretary. If the evidence presented by the petitioner is material and was not considered in the issuance of the order, and the Commission finds in light of the new evidence that the order is not reasonable and appropriate, it may set aside the order and provide an adjudicatory </a:t>
            </a:r>
            <a:r>
              <a:rPr lang="en-US" sz="1900" dirty="0" smtClean="0">
                <a:latin typeface="+mj-lt"/>
              </a:rPr>
              <a:t> hearing</a:t>
            </a:r>
            <a:r>
              <a:rPr lang="en-US" sz="1900" dirty="0">
                <a:latin typeface="+mj-lt"/>
              </a:rPr>
              <a:t>. If the Commission denies an adjudicatory hearing, it shall give the petitioner notice of its reasons for the denial. The denial of a hearing shall constitute final Commission action."</a:t>
            </a:r>
            <a:endParaRPr lang="en-US" sz="19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23</a:t>
            </a:fld>
            <a:endParaRPr lang="en-US" dirty="0"/>
          </a:p>
        </p:txBody>
      </p:sp>
    </p:spTree>
    <p:extLst>
      <p:ext uri="{BB962C8B-B14F-4D97-AF65-F5344CB8AC3E}">
        <p14:creationId xmlns:p14="http://schemas.microsoft.com/office/powerpoint/2010/main" val="39351291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Trafalgar Stump Dump: Arkansas Pollution Control and Ecology Commission Addresses Bella Vista Property Owners Association, Inc.'s Request for Hearing to Set Aside Consent Administrative </a:t>
            </a:r>
            <a:r>
              <a:rPr lang="en-US" sz="2200" b="1" kern="0" dirty="0" smtClean="0">
                <a:solidFill>
                  <a:schemeClr val="bg1"/>
                </a:solidFill>
                <a:latin typeface="+mn-lt"/>
                <a:ea typeface="+mj-ea"/>
                <a:cs typeface="+mj-cs"/>
              </a:rPr>
              <a:t>Order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dirty="0">
                <a:latin typeface="+mj-lt"/>
              </a:rPr>
              <a:t>After hearing oral argument and reviewing the pleadings and exhibits submitted by the parties, the Commission voted to find that Petitioner (POA) had presented material evidence that should have been considered by the DEQ in the issuance of CAO LIS-19-005.</a:t>
            </a:r>
          </a:p>
          <a:p>
            <a:pPr algn="just"/>
            <a:endParaRPr lang="en-US" dirty="0">
              <a:latin typeface="+mj-lt"/>
            </a:endParaRPr>
          </a:p>
          <a:p>
            <a:pPr algn="just"/>
            <a:r>
              <a:rPr lang="en-US" dirty="0">
                <a:latin typeface="+mj-lt"/>
              </a:rPr>
              <a:t>As a result, the POA’s request for an adjudicatory hearing was granted and Administrative Law Judge Moulton was instructed to hold a hearing to establish a procedural schedule and hold an adjudicatory hearing on the request to set aside the Fredericks’ CAO.</a:t>
            </a:r>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24</a:t>
            </a:fld>
            <a:endParaRPr lang="en-US" dirty="0"/>
          </a:p>
        </p:txBody>
      </p:sp>
    </p:spTree>
    <p:extLst>
      <p:ext uri="{BB962C8B-B14F-4D97-AF65-F5344CB8AC3E}">
        <p14:creationId xmlns:p14="http://schemas.microsoft.com/office/powerpoint/2010/main" val="28889020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Managing Debris from Declared Disasters: Arkansas Department of Environmental Quality Guidance Document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2800" dirty="0">
                <a:latin typeface="+mj-lt"/>
              </a:rPr>
              <a:t>The Arkansas Department of Environmental Quality (“ADEQ”) issued a guidance document titled:</a:t>
            </a:r>
          </a:p>
          <a:p>
            <a:pPr algn="just"/>
            <a:endParaRPr lang="en-US" sz="2800" dirty="0">
              <a:latin typeface="+mj-lt"/>
            </a:endParaRPr>
          </a:p>
          <a:p>
            <a:pPr lvl="1" algn="just"/>
            <a:r>
              <a:rPr lang="en-US" sz="2800" i="1" dirty="0">
                <a:latin typeface="+mj-lt"/>
              </a:rPr>
              <a:t>Managing Debris from Declared Disasters (“Guidance”)</a:t>
            </a:r>
          </a:p>
          <a:p>
            <a:pPr algn="just"/>
            <a:endParaRPr lang="en-US" sz="2800" dirty="0">
              <a:latin typeface="+mj-lt"/>
            </a:endParaRPr>
          </a:p>
          <a:p>
            <a:pPr algn="just"/>
            <a:r>
              <a:rPr lang="en-US" sz="2800" dirty="0">
                <a:latin typeface="+mj-lt"/>
              </a:rPr>
              <a:t>ADEQ states that the document is being issued in response to the June 2019 flood disaster in Arkansas.</a:t>
            </a:r>
            <a:endParaRPr lang="en-US" sz="28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25</a:t>
            </a:fld>
            <a:endParaRPr lang="en-US" dirty="0"/>
          </a:p>
        </p:txBody>
      </p:sp>
    </p:spTree>
    <p:extLst>
      <p:ext uri="{BB962C8B-B14F-4D97-AF65-F5344CB8AC3E}">
        <p14:creationId xmlns:p14="http://schemas.microsoft.com/office/powerpoint/2010/main" val="28718700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Addition of Certain Per- and Polyfluoroalkyl Substances/Community Right-to-Know Act: U.S. Environmental Protection Agency Advance Notice of Proposed Rulemaking</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dirty="0">
                <a:latin typeface="+mj-lt"/>
              </a:rPr>
              <a:t>The United States Environmental Protection Agency </a:t>
            </a:r>
            <a:r>
              <a:rPr lang="en-US" dirty="0" smtClean="0">
                <a:latin typeface="+mj-lt"/>
              </a:rPr>
              <a:t>issued </a:t>
            </a:r>
            <a:r>
              <a:rPr lang="en-US" dirty="0">
                <a:latin typeface="+mj-lt"/>
              </a:rPr>
              <a:t>a pre-publication Advance Notice of Proposed Rulemaking </a:t>
            </a:r>
            <a:r>
              <a:rPr lang="en-US" dirty="0" smtClean="0">
                <a:latin typeface="+mj-lt"/>
              </a:rPr>
              <a:t>discussing </a:t>
            </a:r>
            <a:r>
              <a:rPr lang="en-US" dirty="0">
                <a:latin typeface="+mj-lt"/>
              </a:rPr>
              <a:t>the possibility of adding certain per- and polyfluoroalkyl substances </a:t>
            </a:r>
            <a:r>
              <a:rPr lang="en-US" dirty="0" smtClean="0">
                <a:latin typeface="+mj-lt"/>
              </a:rPr>
              <a:t> </a:t>
            </a:r>
            <a:r>
              <a:rPr lang="en-US" dirty="0">
                <a:latin typeface="+mj-lt"/>
              </a:rPr>
              <a:t>to the Toxics Release </a:t>
            </a:r>
            <a:r>
              <a:rPr lang="en-US" dirty="0" smtClean="0">
                <a:latin typeface="+mj-lt"/>
              </a:rPr>
              <a:t>Inventory </a:t>
            </a:r>
            <a:r>
              <a:rPr lang="en-US" dirty="0">
                <a:latin typeface="+mj-lt"/>
              </a:rPr>
              <a:t>Chemical List under Section 313 of the Emergency Planning and Community Right-to-Know Act and Section 6607 of the Pollution Prevention Act.</a:t>
            </a:r>
          </a:p>
          <a:p>
            <a:pPr algn="just"/>
            <a:endParaRPr lang="en-US" dirty="0">
              <a:latin typeface="+mj-lt"/>
            </a:endParaRPr>
          </a:p>
          <a:p>
            <a:pPr algn="just"/>
            <a:r>
              <a:rPr lang="en-US" dirty="0">
                <a:latin typeface="+mj-lt"/>
              </a:rPr>
              <a:t>The Proposal also indicates that EPA is considering establishing reporting thresholds for PFAS chemicals that are lower than the usual statutory thresholds.</a:t>
            </a:r>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26</a:t>
            </a:fld>
            <a:endParaRPr lang="en-US" dirty="0"/>
          </a:p>
        </p:txBody>
      </p:sp>
    </p:spTree>
    <p:extLst>
      <p:ext uri="{BB962C8B-B14F-4D97-AF65-F5344CB8AC3E}">
        <p14:creationId xmlns:p14="http://schemas.microsoft.com/office/powerpoint/2010/main" val="39301762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Addition of Certain Per- and Polyfluoroalkyl Substances/Community Right-to-Know Act: U.S. Environmental Protection Agency Advance Notice of Proposed </a:t>
            </a:r>
            <a:r>
              <a:rPr lang="en-US" sz="2200" b="1" kern="0" dirty="0" smtClean="0">
                <a:solidFill>
                  <a:schemeClr val="bg1"/>
                </a:solidFill>
                <a:latin typeface="+mn-lt"/>
                <a:ea typeface="+mj-ea"/>
                <a:cs typeface="+mj-cs"/>
              </a:rPr>
              <a:t>Rulemaking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28650" y="17983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2000" dirty="0">
                <a:latin typeface="+mj-lt"/>
              </a:rPr>
              <a:t>PFAS consist of a large group of man-made chemicals. Their properties include resistance to heat, water, and oil. They have been described as persistent in the environment and resist degradation.</a:t>
            </a:r>
          </a:p>
          <a:p>
            <a:pPr algn="just"/>
            <a:endParaRPr lang="en-US" sz="2000" dirty="0">
              <a:latin typeface="+mj-lt"/>
            </a:endParaRPr>
          </a:p>
          <a:p>
            <a:pPr algn="just"/>
            <a:r>
              <a:rPr lang="en-US" sz="2000" dirty="0">
                <a:latin typeface="+mj-lt"/>
              </a:rPr>
              <a:t>The compounds have been used in various industrial applications of consumer products such as:</a:t>
            </a:r>
          </a:p>
          <a:p>
            <a:pPr algn="just"/>
            <a:endParaRPr lang="en-US" sz="2000" dirty="0">
              <a:latin typeface="+mj-lt"/>
            </a:endParaRPr>
          </a:p>
          <a:p>
            <a:pPr marL="342900" indent="-342900" algn="just">
              <a:buFont typeface="Arial" panose="020B0604020202020204" pitchFamily="34" charset="0"/>
              <a:buChar char="•"/>
            </a:pPr>
            <a:r>
              <a:rPr lang="en-US" sz="2000" dirty="0">
                <a:latin typeface="+mj-lt"/>
              </a:rPr>
              <a:t>Fabrics for furniture</a:t>
            </a:r>
          </a:p>
          <a:p>
            <a:pPr marL="342900" indent="-342900" algn="just">
              <a:buFont typeface="Arial" panose="020B0604020202020204" pitchFamily="34" charset="0"/>
              <a:buChar char="•"/>
            </a:pPr>
            <a:r>
              <a:rPr lang="en-US" sz="2000" dirty="0">
                <a:latin typeface="+mj-lt"/>
              </a:rPr>
              <a:t>Paper packaging for food and other material resistant to water, grease, or stains</a:t>
            </a:r>
          </a:p>
          <a:p>
            <a:pPr marL="342900" indent="-342900" algn="just">
              <a:buFont typeface="Arial" panose="020B0604020202020204" pitchFamily="34" charset="0"/>
              <a:buChar char="•"/>
            </a:pPr>
            <a:r>
              <a:rPr lang="en-US" sz="2000" dirty="0">
                <a:latin typeface="+mj-lt"/>
              </a:rPr>
              <a:t>Firefighting at airfields</a:t>
            </a:r>
          </a:p>
          <a:p>
            <a:pPr marL="342900" indent="-342900" algn="just">
              <a:buFont typeface="Arial" panose="020B0604020202020204" pitchFamily="34" charset="0"/>
              <a:buChar char="•"/>
            </a:pPr>
            <a:r>
              <a:rPr lang="en-US" sz="2000" dirty="0">
                <a:latin typeface="+mj-lt"/>
              </a:rPr>
              <a:t>Utilization in several industrial </a:t>
            </a:r>
            <a:r>
              <a:rPr lang="en-US" sz="2000" dirty="0" smtClean="0">
                <a:latin typeface="+mj-lt"/>
              </a:rPr>
              <a:t>processes</a:t>
            </a:r>
          </a:p>
          <a:p>
            <a:pPr algn="just"/>
            <a:r>
              <a:rPr lang="en-US" sz="2000" dirty="0">
                <a:latin typeface="+mj-lt"/>
              </a:rPr>
              <a:t>Potential exposure to PFAS includes pathways through drinking water, air, and food.</a:t>
            </a:r>
          </a:p>
          <a:p>
            <a:pPr algn="just"/>
            <a:endParaRPr lang="en-US" sz="20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27</a:t>
            </a:fld>
            <a:endParaRPr lang="en-US" dirty="0"/>
          </a:p>
        </p:txBody>
      </p:sp>
    </p:spTree>
    <p:extLst>
      <p:ext uri="{BB962C8B-B14F-4D97-AF65-F5344CB8AC3E}">
        <p14:creationId xmlns:p14="http://schemas.microsoft.com/office/powerpoint/2010/main" val="29013881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3200" b="1" kern="0" dirty="0">
                <a:solidFill>
                  <a:schemeClr val="bg1"/>
                </a:solidFill>
                <a:latin typeface="+mn-lt"/>
                <a:ea typeface="+mj-ea"/>
                <a:cs typeface="+mj-cs"/>
              </a:rPr>
              <a:t>PFOA/PFOS: U.S. Environmental Protection Agency Interim Recommendations</a:t>
            </a:r>
            <a:endParaRPr kumimoji="0" lang="en-US" sz="3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dirty="0">
                <a:latin typeface="+mj-lt"/>
              </a:rPr>
              <a:t>The United States Environmental Protection Agency (“EPA”) issued a memorandum on December 19th titled:</a:t>
            </a:r>
          </a:p>
          <a:p>
            <a:pPr algn="just"/>
            <a:endParaRPr lang="en-US" dirty="0">
              <a:latin typeface="+mj-lt"/>
            </a:endParaRPr>
          </a:p>
          <a:p>
            <a:pPr lvl="1" algn="ctr"/>
            <a:r>
              <a:rPr lang="en-US" i="1" dirty="0">
                <a:latin typeface="+mj-lt"/>
              </a:rPr>
              <a:t>Interim Recommendations for Addressing Groundwater Contaminated with Perfluorooctanoic Acid and/or Perfluorooctanesulfonate (“Memorandum</a:t>
            </a:r>
            <a:r>
              <a:rPr lang="en-US" i="1" dirty="0" smtClean="0">
                <a:latin typeface="+mj-lt"/>
              </a:rPr>
              <a:t>”)</a:t>
            </a:r>
          </a:p>
          <a:p>
            <a:pPr lvl="1"/>
            <a:endParaRPr lang="en-US" i="1" dirty="0" smtClean="0">
              <a:latin typeface="+mj-lt"/>
            </a:endParaRPr>
          </a:p>
          <a:p>
            <a:pPr marL="0" lvl="1"/>
            <a:r>
              <a:rPr lang="en-US" dirty="0" smtClean="0">
                <a:latin typeface="+mj-lt"/>
              </a:rPr>
              <a:t>Several </a:t>
            </a:r>
            <a:r>
              <a:rPr lang="en-US" dirty="0">
                <a:latin typeface="+mj-lt"/>
              </a:rPr>
              <a:t>states have initiated rulemaking or issued guidance to establish ambient groundwater standards and legislation has been introduced to designate PFAS as a Comprehensive Environmental Compensation and Liability Act hazardous substance.</a:t>
            </a:r>
          </a:p>
          <a:p>
            <a:pPr lvl="1"/>
            <a:endParaRPr lang="en-US" sz="2800" i="1" dirty="0" smtClean="0">
              <a:latin typeface="+mj-lt"/>
            </a:endParaRPr>
          </a:p>
          <a:p>
            <a:pPr lvl="1" algn="just"/>
            <a:endParaRPr lang="en-US" i="1"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28</a:t>
            </a:fld>
            <a:endParaRPr lang="en-US" dirty="0"/>
          </a:p>
        </p:txBody>
      </p:sp>
    </p:spTree>
    <p:extLst>
      <p:ext uri="{BB962C8B-B14F-4D97-AF65-F5344CB8AC3E}">
        <p14:creationId xmlns:p14="http://schemas.microsoft.com/office/powerpoint/2010/main" val="3714340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3200" b="1" kern="0" dirty="0">
                <a:solidFill>
                  <a:schemeClr val="bg1"/>
                </a:solidFill>
                <a:latin typeface="+mn-lt"/>
                <a:ea typeface="+mj-ea"/>
                <a:cs typeface="+mj-cs"/>
              </a:rPr>
              <a:t>PFOA/PFOS: U.S. Environmental Protection Agency Interim </a:t>
            </a:r>
            <a:r>
              <a:rPr lang="en-US" sz="3200" b="1" kern="0" dirty="0" smtClean="0">
                <a:solidFill>
                  <a:schemeClr val="bg1"/>
                </a:solidFill>
                <a:latin typeface="+mn-lt"/>
                <a:ea typeface="+mj-ea"/>
                <a:cs typeface="+mj-cs"/>
              </a:rPr>
              <a:t>Recommendations (cont.)</a:t>
            </a:r>
            <a:endParaRPr kumimoji="0" lang="en-US" sz="3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1" algn="just"/>
            <a:r>
              <a:rPr lang="en-US" sz="1800" dirty="0">
                <a:latin typeface="+mj-lt"/>
              </a:rPr>
              <a:t>The December 19th EPA Memorandum provides interim recommendations for addressing groundwater contaminated with perfluorooctanoic acid (“PFOA”) and/or perfluoroctanesulfonic (“PFOS”) at sites being evaluated and addressed under federal cleanup programs such as:</a:t>
            </a:r>
          </a:p>
          <a:p>
            <a:pPr lvl="1" algn="just"/>
            <a:endParaRPr lang="en-US" sz="1800" dirty="0">
              <a:latin typeface="+mj-lt"/>
            </a:endParaRPr>
          </a:p>
          <a:p>
            <a:pPr marL="800100" lvl="1" indent="-342900">
              <a:buFont typeface="Arial" panose="020B0604020202020204" pitchFamily="34" charset="0"/>
              <a:buChar char="•"/>
            </a:pPr>
            <a:r>
              <a:rPr lang="en-US" sz="1800" dirty="0">
                <a:latin typeface="+mj-lt"/>
              </a:rPr>
              <a:t>Comprehensive Environmental Response, Compensation, and Liability Act</a:t>
            </a:r>
          </a:p>
          <a:p>
            <a:pPr marL="800100" lvl="1" indent="-342900">
              <a:buFont typeface="Arial" panose="020B0604020202020204" pitchFamily="34" charset="0"/>
              <a:buChar char="•"/>
            </a:pPr>
            <a:r>
              <a:rPr lang="en-US" sz="1800" dirty="0">
                <a:latin typeface="+mj-lt"/>
              </a:rPr>
              <a:t>Resource Conservation Recovery </a:t>
            </a:r>
            <a:r>
              <a:rPr lang="en-US" sz="1800" dirty="0" smtClean="0">
                <a:latin typeface="+mj-lt"/>
              </a:rPr>
              <a:t>Act</a:t>
            </a:r>
          </a:p>
          <a:p>
            <a:pPr marL="800100" lvl="1" indent="-342900">
              <a:buFont typeface="Arial" panose="020B0604020202020204" pitchFamily="34" charset="0"/>
              <a:buChar char="•"/>
            </a:pPr>
            <a:endParaRPr lang="en-US" sz="1800" dirty="0">
              <a:latin typeface="+mj-lt"/>
            </a:endParaRPr>
          </a:p>
          <a:p>
            <a:pPr lvl="1"/>
            <a:r>
              <a:rPr lang="en-US" sz="1800" dirty="0">
                <a:latin typeface="+mj-lt"/>
              </a:rPr>
              <a:t>The Memorandum recommends:</a:t>
            </a:r>
          </a:p>
          <a:p>
            <a:pPr lvl="1"/>
            <a:endParaRPr lang="en-US" sz="1800" dirty="0">
              <a:latin typeface="+mj-lt"/>
            </a:endParaRPr>
          </a:p>
          <a:p>
            <a:pPr marL="742950" lvl="1" indent="-285750">
              <a:buFont typeface="Arial" panose="020B0604020202020204" pitchFamily="34" charset="0"/>
              <a:buChar char="•"/>
            </a:pPr>
            <a:r>
              <a:rPr lang="en-US" sz="1800" dirty="0">
                <a:latin typeface="+mj-lt"/>
              </a:rPr>
              <a:t>Using a screening level of 40 parts per trillion (ppt) to determine if PFOA and/or PFOS is present at a site and may warrant further attention.</a:t>
            </a:r>
          </a:p>
          <a:p>
            <a:pPr marL="1200150" lvl="2" indent="-285750">
              <a:buFont typeface="Courier New" panose="02070309020205020404" pitchFamily="49" charset="0"/>
              <a:buChar char="o"/>
            </a:pPr>
            <a:r>
              <a:rPr lang="en-US" sz="1800" dirty="0">
                <a:latin typeface="+mj-lt"/>
              </a:rPr>
              <a:t>Screening levels are risk-based values that are used to determine if levels of contamination may warrant further investigation at a site.</a:t>
            </a:r>
          </a:p>
          <a:p>
            <a:pPr lvl="1"/>
            <a:endParaRPr lang="en-US"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29</a:t>
            </a:fld>
            <a:endParaRPr lang="en-US" dirty="0"/>
          </a:p>
        </p:txBody>
      </p:sp>
    </p:spTree>
    <p:extLst>
      <p:ext uri="{BB962C8B-B14F-4D97-AF65-F5344CB8AC3E}">
        <p14:creationId xmlns:p14="http://schemas.microsoft.com/office/powerpoint/2010/main" val="3197709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5" name="Rectangle 10"/>
          <p:cNvSpPr txBox="1">
            <a:spLocks noChangeArrowheads="1"/>
          </p:cNvSpPr>
          <p:nvPr/>
        </p:nvSpPr>
        <p:spPr bwMode="auto">
          <a:xfrm>
            <a:off x="609600" y="0"/>
            <a:ext cx="75438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4400" dirty="0">
                <a:solidFill>
                  <a:schemeClr val="bg1"/>
                </a:solidFill>
              </a:rPr>
              <a:t>Discussion will address:</a:t>
            </a:r>
            <a:endParaRPr kumimoji="0" lang="en-US" sz="4400" b="1" i="0" u="none" strike="noStrike" kern="0" cap="none" spc="0" normalizeH="0" baseline="0" noProof="0" dirty="0" smtClean="0">
              <a:ln>
                <a:noFill/>
              </a:ln>
              <a:solidFill>
                <a:schemeClr val="bg1"/>
              </a:solidFill>
              <a:effectLst/>
              <a:uLnTx/>
              <a:uFillTx/>
              <a:latin typeface="HelveticaNeueLT Com 25 UltLt" pitchFamily="34" charset="0"/>
              <a:ea typeface="+mj-ea"/>
              <a:cs typeface="+mj-cs"/>
            </a:endParaRPr>
          </a:p>
        </p:txBody>
      </p:sp>
      <p:sp>
        <p:nvSpPr>
          <p:cNvPr id="6" name="Rectangle 16"/>
          <p:cNvSpPr txBox="1">
            <a:spLocks noChangeArrowheads="1"/>
          </p:cNvSpPr>
          <p:nvPr/>
        </p:nvSpPr>
        <p:spPr bwMode="auto">
          <a:xfrm>
            <a:off x="685800" y="1592580"/>
            <a:ext cx="75438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65760" lvl="0" indent="-256032" algn="just" eaLnBrk="1" fontAlgn="auto" hangingPunct="1">
              <a:spcBef>
                <a:spcPts val="400"/>
              </a:spcBef>
              <a:spcAft>
                <a:spcPts val="0"/>
              </a:spcAft>
              <a:buClr>
                <a:srgbClr val="2DA2BF"/>
              </a:buClr>
              <a:buSzPct val="68000"/>
              <a:buFont typeface="Wingdings 3"/>
              <a:buChar char=""/>
              <a:tabLst>
                <a:tab pos="6635750" algn="l"/>
              </a:tabLst>
            </a:pPr>
            <a:r>
              <a:rPr lang="en-US" sz="3200" dirty="0">
                <a:solidFill>
                  <a:prstClr val="black"/>
                </a:solidFill>
                <a:latin typeface="+mn-lt"/>
                <a:ea typeface="+mn-ea"/>
              </a:rPr>
              <a:t>A variety of federal and </a:t>
            </a:r>
            <a:r>
              <a:rPr lang="en-US" sz="3200" dirty="0" smtClean="0">
                <a:solidFill>
                  <a:prstClr val="black"/>
                </a:solidFill>
                <a:latin typeface="+mn-lt"/>
                <a:ea typeface="+mn-ea"/>
              </a:rPr>
              <a:t>state decisions</a:t>
            </a:r>
            <a:r>
              <a:rPr lang="en-US" sz="3200" dirty="0">
                <a:solidFill>
                  <a:prstClr val="black"/>
                </a:solidFill>
                <a:latin typeface="+mn-lt"/>
                <a:ea typeface="+mn-ea"/>
              </a:rPr>
              <a:t>, litigation, rulings, regulations, policies, etc. either directly or indirectly related to solid or hazardous waste (including recycling) that have arisen over the last 12 months or so.</a:t>
            </a:r>
          </a:p>
          <a:p>
            <a:pPr lvl="0" eaLnBrk="1" hangingPunct="1">
              <a:spcBef>
                <a:spcPct val="20000"/>
              </a:spcBef>
              <a:defRPr/>
            </a:pPr>
            <a:endParaRPr kumimoji="0" lang="en-US" sz="1400" b="0" u="none" strike="noStrike" kern="0" cap="none" spc="0" normalizeH="0" baseline="0" noProof="0" dirty="0" smtClean="0">
              <a:ln>
                <a:noFill/>
              </a:ln>
              <a:solidFill>
                <a:srgbClr val="00529F"/>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1800" b="0" i="0" u="none" strike="noStrike" kern="0" cap="none" spc="0" normalizeH="0" baseline="0" noProof="0" dirty="0" smtClean="0">
              <a:ln>
                <a:noFill/>
              </a:ln>
              <a:solidFill>
                <a:srgbClr val="00529F"/>
              </a:solidFill>
              <a:effectLst/>
              <a:uLnTx/>
              <a:uFillTx/>
              <a:latin typeface="+mn-lt"/>
              <a:ea typeface="+mn-ea"/>
              <a:cs typeface="+mn-cs"/>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3200" b="1" kern="0" dirty="0">
                <a:solidFill>
                  <a:schemeClr val="bg1"/>
                </a:solidFill>
                <a:latin typeface="+mn-lt"/>
                <a:ea typeface="+mj-ea"/>
                <a:cs typeface="+mj-cs"/>
              </a:rPr>
              <a:t>PFOA/PFOS: U.S. Environmental Protection Agency Interim </a:t>
            </a:r>
            <a:r>
              <a:rPr lang="en-US" sz="3200" b="1" kern="0" dirty="0" smtClean="0">
                <a:solidFill>
                  <a:schemeClr val="bg1"/>
                </a:solidFill>
                <a:latin typeface="+mn-lt"/>
                <a:ea typeface="+mj-ea"/>
                <a:cs typeface="+mj-cs"/>
              </a:rPr>
              <a:t>Recommendations (cont.)</a:t>
            </a:r>
            <a:endParaRPr kumimoji="0" lang="en-US" sz="3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01638" lvl="2" indent="-342900" algn="just">
              <a:buFont typeface="Arial" panose="020B0604020202020204" pitchFamily="34" charset="0"/>
              <a:buChar char="•"/>
            </a:pPr>
            <a:r>
              <a:rPr lang="en-US" dirty="0">
                <a:latin typeface="+mj-lt"/>
              </a:rPr>
              <a:t>Using EPA's PFOA and PFOS Lifetime Drinking Water Health Advisory level of 70 ppt as the preliminary remediation goal (PRG) for contaminated groundwater that is a current or potential source of drinking water, where no state or tribal MCL or other applicable or relevant and appropriate requirements (ARARs) are available or sufficiently protective.</a:t>
            </a:r>
          </a:p>
          <a:p>
            <a:pPr marL="1714500" lvl="3" indent="-342900" algn="just">
              <a:buFont typeface="Courier New" panose="02070309020205020404" pitchFamily="49" charset="0"/>
              <a:buChar char="o"/>
            </a:pPr>
            <a:r>
              <a:rPr lang="en-US" dirty="0">
                <a:latin typeface="+mj-lt"/>
              </a:rPr>
              <a:t>PRGs are generally initial targets for cleanup, which may be adjusted on a site-specific basis as more information becomes available.</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30</a:t>
            </a:fld>
            <a:endParaRPr lang="en-US" dirty="0"/>
          </a:p>
        </p:txBody>
      </p:sp>
    </p:spTree>
    <p:extLst>
      <p:ext uri="{BB962C8B-B14F-4D97-AF65-F5344CB8AC3E}">
        <p14:creationId xmlns:p14="http://schemas.microsoft.com/office/powerpoint/2010/main" val="8189423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5" name="Rectangle 10"/>
          <p:cNvSpPr txBox="1">
            <a:spLocks noChangeArrowheads="1"/>
          </p:cNvSpPr>
          <p:nvPr/>
        </p:nvSpPr>
        <p:spPr bwMode="auto">
          <a:xfrm>
            <a:off x="457200" y="1"/>
            <a:ext cx="75438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kumimoji="0" lang="en-US" sz="2800" b="1" i="0" u="none" strike="noStrike" kern="0" cap="none" spc="0" normalizeH="0" baseline="0" dirty="0" smtClean="0">
                <a:ln>
                  <a:noFill/>
                </a:ln>
                <a:solidFill>
                  <a:schemeClr val="bg1"/>
                </a:solidFill>
                <a:effectLst/>
                <a:uLnTx/>
                <a:uFillTx/>
                <a:latin typeface="+mn-lt"/>
                <a:ea typeface="+mj-ea"/>
                <a:cs typeface="+mj-cs"/>
              </a:rPr>
              <a:t>Perchloreethylene:</a:t>
            </a:r>
            <a:r>
              <a:rPr kumimoji="0" lang="en-US" sz="2800" b="1" i="0" u="none" strike="noStrike" kern="0" cap="none" spc="0" normalizeH="0" dirty="0" smtClean="0">
                <a:ln>
                  <a:noFill/>
                </a:ln>
                <a:solidFill>
                  <a:schemeClr val="bg1"/>
                </a:solidFill>
                <a:effectLst/>
                <a:uLnTx/>
                <a:uFillTx/>
                <a:latin typeface="+mn-lt"/>
                <a:ea typeface="+mj-ea"/>
                <a:cs typeface="+mj-cs"/>
              </a:rPr>
              <a:t>  U.S. EPA Issues </a:t>
            </a:r>
          </a:p>
          <a:p>
            <a:pPr lvl="0" algn="ctr" eaLnBrk="1" hangingPunct="1">
              <a:defRPr/>
            </a:pPr>
            <a:r>
              <a:rPr kumimoji="0" lang="en-US" sz="2800" b="1" i="0" u="none" strike="noStrike" kern="0" cap="none" spc="0" normalizeH="0" dirty="0" smtClean="0">
                <a:ln>
                  <a:noFill/>
                </a:ln>
                <a:solidFill>
                  <a:schemeClr val="bg1"/>
                </a:solidFill>
                <a:effectLst/>
                <a:uLnTx/>
                <a:uFillTx/>
                <a:latin typeface="+mn-lt"/>
                <a:ea typeface="+mj-ea"/>
                <a:cs typeface="+mj-cs"/>
              </a:rPr>
              <a:t>Draft Risk Evaluation</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668780"/>
            <a:ext cx="74295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just" eaLnBrk="1" hangingPunct="1">
              <a:spcBef>
                <a:spcPct val="20000"/>
              </a:spcBef>
              <a:defRPr/>
            </a:pPr>
            <a:r>
              <a:rPr kumimoji="0" lang="en-US" sz="2000" b="0" u="none" strike="noStrike" kern="0" cap="none" spc="0" normalizeH="0" noProof="0" dirty="0" smtClean="0">
                <a:ln>
                  <a:noFill/>
                </a:ln>
                <a:effectLst/>
                <a:uLnTx/>
                <a:uFillTx/>
                <a:latin typeface="+mn-lt"/>
                <a:ea typeface="+mn-ea"/>
              </a:rPr>
              <a:t>The United States Environmental Protection Agency (“EPA”) issued a draft risk evaluation (“Draft”) for perchloroethylene (“PERC”).</a:t>
            </a:r>
          </a:p>
          <a:p>
            <a:pPr lvl="0" algn="just" eaLnBrk="1" hangingPunct="1">
              <a:spcBef>
                <a:spcPct val="20000"/>
              </a:spcBef>
              <a:defRPr/>
            </a:pPr>
            <a:endParaRPr lang="en-US" sz="2000" kern="0" dirty="0">
              <a:latin typeface="+mn-lt"/>
              <a:ea typeface="+mn-ea"/>
            </a:endParaRPr>
          </a:p>
          <a:p>
            <a:pPr lvl="0" algn="just" eaLnBrk="1" hangingPunct="1">
              <a:spcBef>
                <a:spcPct val="20000"/>
              </a:spcBef>
              <a:defRPr/>
            </a:pPr>
            <a:r>
              <a:rPr kumimoji="0" lang="en-US" sz="2000" b="0" u="none" strike="noStrike" kern="0" cap="none" spc="0" normalizeH="0" noProof="0" dirty="0" smtClean="0">
                <a:ln>
                  <a:noFill/>
                </a:ln>
                <a:effectLst/>
                <a:uLnTx/>
                <a:uFillTx/>
                <a:latin typeface="+mn-lt"/>
                <a:ea typeface="+mn-ea"/>
              </a:rPr>
              <a:t>EPA concludes that risks identified in the Draft, including those associated with the chemical’s use in dry cleaning, do not require action.</a:t>
            </a:r>
          </a:p>
          <a:p>
            <a:pPr lvl="0" algn="just" eaLnBrk="1" hangingPunct="1">
              <a:spcBef>
                <a:spcPct val="20000"/>
              </a:spcBef>
              <a:defRPr/>
            </a:pPr>
            <a:endParaRPr lang="en-US" sz="2000" kern="0" dirty="0">
              <a:latin typeface="+mn-lt"/>
              <a:ea typeface="+mn-ea"/>
            </a:endParaRPr>
          </a:p>
          <a:p>
            <a:pPr lvl="0" algn="just" eaLnBrk="1" hangingPunct="1">
              <a:spcBef>
                <a:spcPct val="20000"/>
              </a:spcBef>
              <a:defRPr/>
            </a:pPr>
            <a:r>
              <a:rPr kumimoji="0" lang="en-US" sz="2000" b="0" u="none" strike="noStrike" kern="0" cap="none" spc="0" normalizeH="0" noProof="0" dirty="0" smtClean="0">
                <a:ln>
                  <a:noFill/>
                </a:ln>
                <a:effectLst/>
                <a:uLnTx/>
                <a:uFillTx/>
                <a:latin typeface="+mn-lt"/>
                <a:ea typeface="+mn-ea"/>
              </a:rPr>
              <a:t>PERC is a man-made chemical that can be a liquid or gas.  It is also called tetrachloroethylene or tetrachoroethene.  </a:t>
            </a:r>
          </a:p>
          <a:p>
            <a:pPr lvl="0" algn="just" eaLnBrk="1" hangingPunct="1">
              <a:spcBef>
                <a:spcPct val="20000"/>
              </a:spcBef>
              <a:defRPr/>
            </a:pPr>
            <a:endParaRPr lang="en-US" sz="2000" kern="0" dirty="0">
              <a:latin typeface="+mn-lt"/>
              <a:ea typeface="+mn-ea"/>
            </a:endParaRPr>
          </a:p>
          <a:p>
            <a:pPr lvl="0" algn="just" eaLnBrk="1" hangingPunct="1">
              <a:spcBef>
                <a:spcPct val="20000"/>
              </a:spcBef>
              <a:defRPr/>
            </a:pPr>
            <a:r>
              <a:rPr kumimoji="0" lang="en-US" sz="2000" b="0" u="none" strike="noStrike" kern="0" cap="none" spc="0" normalizeH="0" noProof="0" dirty="0" smtClean="0">
                <a:ln>
                  <a:noFill/>
                </a:ln>
                <a:effectLst/>
                <a:uLnTx/>
                <a:uFillTx/>
                <a:latin typeface="+mn-lt"/>
                <a:ea typeface="+mn-ea"/>
              </a:rPr>
              <a:t>The primary use of PERC has been in dry cleaning activities.  </a:t>
            </a:r>
          </a:p>
          <a:p>
            <a:pPr lvl="0" algn="just" eaLnBrk="1" hangingPunct="1">
              <a:spcBef>
                <a:spcPct val="20000"/>
              </a:spcBef>
              <a:defRPr/>
            </a:pPr>
            <a:endParaRPr lang="en-US" sz="2000" kern="0" dirty="0">
              <a:latin typeface="+mn-lt"/>
              <a:ea typeface="+mn-ea"/>
            </a:endParaRPr>
          </a:p>
          <a:p>
            <a:pPr lvl="0" algn="just" eaLnBrk="1" hangingPunct="1">
              <a:spcBef>
                <a:spcPct val="20000"/>
              </a:spcBef>
              <a:defRPr/>
            </a:pPr>
            <a:r>
              <a:rPr kumimoji="0" lang="en-US" sz="2000" b="0" u="none" strike="noStrike" kern="0" cap="none" spc="0" normalizeH="0" noProof="0" dirty="0" smtClean="0">
                <a:ln>
                  <a:noFill/>
                </a:ln>
                <a:effectLst/>
                <a:uLnTx/>
                <a:uFillTx/>
                <a:latin typeface="+mn-lt"/>
                <a:ea typeface="+mn-ea"/>
              </a:rPr>
              <a:t>It has also been used for metal degreasing and general anesthesia.</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31</a:t>
            </a:fld>
            <a:endParaRPr lang="en-US" dirty="0"/>
          </a:p>
        </p:txBody>
      </p:sp>
    </p:spTree>
    <p:extLst>
      <p:ext uri="{BB962C8B-B14F-4D97-AF65-F5344CB8AC3E}">
        <p14:creationId xmlns:p14="http://schemas.microsoft.com/office/powerpoint/2010/main" val="42391620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5" name="Rectangle 10"/>
          <p:cNvSpPr txBox="1">
            <a:spLocks noChangeArrowheads="1"/>
          </p:cNvSpPr>
          <p:nvPr/>
        </p:nvSpPr>
        <p:spPr bwMode="auto">
          <a:xfrm>
            <a:off x="457200" y="1"/>
            <a:ext cx="75438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kumimoji="0" lang="en-US" sz="2800" b="1" i="0" u="none" strike="noStrike" kern="0" cap="none" spc="0" normalizeH="0" baseline="0" dirty="0" smtClean="0">
                <a:ln>
                  <a:noFill/>
                </a:ln>
                <a:solidFill>
                  <a:schemeClr val="bg1"/>
                </a:solidFill>
                <a:effectLst/>
                <a:uLnTx/>
                <a:uFillTx/>
                <a:latin typeface="+mn-lt"/>
                <a:ea typeface="+mj-ea"/>
                <a:cs typeface="+mj-cs"/>
              </a:rPr>
              <a:t>Perchloreethylene:</a:t>
            </a:r>
            <a:r>
              <a:rPr kumimoji="0" lang="en-US" sz="2800" b="1" i="0" u="none" strike="noStrike" kern="0" cap="none" spc="0" normalizeH="0" dirty="0" smtClean="0">
                <a:ln>
                  <a:noFill/>
                </a:ln>
                <a:solidFill>
                  <a:schemeClr val="bg1"/>
                </a:solidFill>
                <a:effectLst/>
                <a:uLnTx/>
                <a:uFillTx/>
                <a:latin typeface="+mn-lt"/>
                <a:ea typeface="+mj-ea"/>
                <a:cs typeface="+mj-cs"/>
              </a:rPr>
              <a:t>  U.S. EPA Issues </a:t>
            </a:r>
          </a:p>
          <a:p>
            <a:pPr lvl="0" algn="ctr" eaLnBrk="1" hangingPunct="1">
              <a:defRPr/>
            </a:pPr>
            <a:r>
              <a:rPr kumimoji="0" lang="en-US" sz="2800" b="1" i="0" u="none" strike="noStrike" kern="0" cap="none" spc="0" normalizeH="0" dirty="0" smtClean="0">
                <a:ln>
                  <a:noFill/>
                </a:ln>
                <a:solidFill>
                  <a:schemeClr val="bg1"/>
                </a:solidFill>
                <a:effectLst/>
                <a:uLnTx/>
                <a:uFillTx/>
                <a:latin typeface="+mn-lt"/>
                <a:ea typeface="+mj-ea"/>
                <a:cs typeface="+mj-cs"/>
              </a:rPr>
              <a:t>Draft Risk Evaluation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668780"/>
            <a:ext cx="74295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just" eaLnBrk="1" hangingPunct="1">
              <a:spcBef>
                <a:spcPct val="20000"/>
              </a:spcBef>
              <a:defRPr/>
            </a:pPr>
            <a:r>
              <a:rPr kumimoji="0" lang="en-US" sz="2200" b="0" u="none" strike="noStrike" kern="0" cap="none" spc="0" normalizeH="0" noProof="0" dirty="0" smtClean="0">
                <a:ln>
                  <a:noFill/>
                </a:ln>
                <a:effectLst/>
                <a:uLnTx/>
                <a:uFillTx/>
                <a:latin typeface="+mn-lt"/>
                <a:ea typeface="+mn-ea"/>
              </a:rPr>
              <a:t>The Draft preliminarily found an unreasonable risk to workers, occupational non-users, consumers, bystanders, and the environment from certain uses.  </a:t>
            </a:r>
          </a:p>
          <a:p>
            <a:pPr lvl="0" algn="just" eaLnBrk="1" hangingPunct="1">
              <a:spcBef>
                <a:spcPct val="20000"/>
              </a:spcBef>
              <a:defRPr/>
            </a:pPr>
            <a:endParaRPr lang="en-US" sz="2200" kern="0" dirty="0">
              <a:latin typeface="+mn-lt"/>
              <a:ea typeface="+mn-ea"/>
            </a:endParaRPr>
          </a:p>
          <a:p>
            <a:pPr lvl="0" algn="just" eaLnBrk="1" hangingPunct="1">
              <a:spcBef>
                <a:spcPct val="20000"/>
              </a:spcBef>
              <a:defRPr/>
            </a:pPr>
            <a:r>
              <a:rPr kumimoji="0" lang="en-US" sz="2200" b="0" u="none" strike="noStrike" kern="0" cap="none" spc="0" normalizeH="0" noProof="0" dirty="0" smtClean="0">
                <a:ln>
                  <a:noFill/>
                </a:ln>
                <a:effectLst/>
                <a:uLnTx/>
                <a:uFillTx/>
                <a:latin typeface="+mn-lt"/>
                <a:ea typeface="+mn-ea"/>
              </a:rPr>
              <a:t>The primary health risk stated to have been identified in the Draft was neurological effects from short- and long-term exposure to the chemical.</a:t>
            </a:r>
          </a:p>
          <a:p>
            <a:pPr lvl="0" algn="just" eaLnBrk="1" hangingPunct="1">
              <a:spcBef>
                <a:spcPct val="20000"/>
              </a:spcBef>
              <a:defRPr/>
            </a:pPr>
            <a:endParaRPr lang="en-US" kern="0" dirty="0">
              <a:latin typeface="+mn-lt"/>
              <a:ea typeface="+mn-ea"/>
            </a:endParaRPr>
          </a:p>
          <a:p>
            <a:pPr lvl="0" algn="just" eaLnBrk="1" hangingPunct="1">
              <a:spcBef>
                <a:spcPct val="20000"/>
              </a:spcBef>
              <a:defRPr/>
            </a:pPr>
            <a:r>
              <a:rPr kumimoji="0" lang="en-US" sz="2000" b="0" u="none" strike="noStrike" kern="0" cap="none" spc="0" normalizeH="0" noProof="0" dirty="0" smtClean="0">
                <a:ln>
                  <a:noFill/>
                </a:ln>
                <a:effectLst/>
                <a:uLnTx/>
                <a:uFillTx/>
                <a:latin typeface="+mn-lt"/>
                <a:ea typeface="+mn-ea"/>
              </a:rPr>
              <a:t>The Draft addresses:</a:t>
            </a:r>
            <a:endParaRPr lang="en-US" sz="2000" kern="0" dirty="0">
              <a:latin typeface="+mn-lt"/>
              <a:ea typeface="+mn-ea"/>
            </a:endParaRPr>
          </a:p>
          <a:p>
            <a:pPr marL="800100" lvl="1" indent="-342900" algn="just" eaLnBrk="1" hangingPunct="1">
              <a:spcBef>
                <a:spcPct val="20000"/>
              </a:spcBef>
              <a:buFont typeface="Arial" panose="020B0604020202020204" pitchFamily="34" charset="0"/>
              <a:buChar char="•"/>
              <a:defRPr/>
            </a:pPr>
            <a:r>
              <a:rPr kumimoji="0" lang="en-US" sz="2000" b="0" u="none" strike="noStrike" kern="0" cap="none" spc="0" normalizeH="0" noProof="0" dirty="0" smtClean="0">
                <a:ln>
                  <a:noFill/>
                </a:ln>
                <a:effectLst/>
                <a:uLnTx/>
                <a:uFillTx/>
                <a:latin typeface="+mn-lt"/>
                <a:ea typeface="+mn-ea"/>
              </a:rPr>
              <a:t>Using products safely</a:t>
            </a:r>
          </a:p>
          <a:p>
            <a:pPr marL="800100" lvl="1" indent="-342900" algn="just" eaLnBrk="1" hangingPunct="1">
              <a:spcBef>
                <a:spcPct val="20000"/>
              </a:spcBef>
              <a:buFont typeface="Arial" panose="020B0604020202020204" pitchFamily="34" charset="0"/>
              <a:buChar char="•"/>
              <a:defRPr/>
            </a:pPr>
            <a:r>
              <a:rPr lang="en-US" sz="2000" kern="0" dirty="0" smtClean="0">
                <a:latin typeface="+mn-lt"/>
                <a:ea typeface="+mn-ea"/>
              </a:rPr>
              <a:t>Public participation, peer review , and next steps</a:t>
            </a:r>
          </a:p>
          <a:p>
            <a:pPr marL="800100" lvl="1" indent="-342900" algn="just" eaLnBrk="1" hangingPunct="1">
              <a:spcBef>
                <a:spcPct val="20000"/>
              </a:spcBef>
              <a:buFont typeface="Arial" panose="020B0604020202020204" pitchFamily="34" charset="0"/>
              <a:buChar char="•"/>
              <a:defRPr/>
            </a:pPr>
            <a:r>
              <a:rPr lang="en-US" sz="2000" kern="0" dirty="0" smtClean="0">
                <a:latin typeface="+mn-lt"/>
                <a:ea typeface="+mn-ea"/>
              </a:rPr>
              <a:t>Supporting Documents</a:t>
            </a:r>
            <a:endParaRPr kumimoji="0" lang="en-US" sz="2000" b="0" u="none" strike="noStrike" kern="0" cap="none" spc="0" normalizeH="0" noProof="0" dirty="0" smtClean="0">
              <a:ln>
                <a:noFill/>
              </a:ln>
              <a:effectLst/>
              <a:uLnTx/>
              <a:uFillTx/>
              <a:latin typeface="+mn-lt"/>
              <a:ea typeface="+mn-ea"/>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32</a:t>
            </a:fld>
            <a:endParaRPr lang="en-US" dirty="0"/>
          </a:p>
        </p:txBody>
      </p:sp>
    </p:spTree>
    <p:extLst>
      <p:ext uri="{BB962C8B-B14F-4D97-AF65-F5344CB8AC3E}">
        <p14:creationId xmlns:p14="http://schemas.microsoft.com/office/powerpoint/2010/main" val="29681431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586740" y="0"/>
            <a:ext cx="80010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smtClean="0">
                <a:solidFill>
                  <a:schemeClr val="bg1"/>
                </a:solidFill>
                <a:latin typeface="+mn-lt"/>
                <a:ea typeface="+mj-ea"/>
                <a:cs typeface="+mj-cs"/>
              </a:rPr>
              <a:t>UO19 (Benzene) U220 (Toluene/Delisting Petition for One-Time Amount: April 8</a:t>
            </a:r>
            <a:r>
              <a:rPr lang="en-US" sz="2800" b="1" kern="0" baseline="30000" dirty="0" smtClean="0">
                <a:solidFill>
                  <a:schemeClr val="bg1"/>
                </a:solidFill>
                <a:latin typeface="+mn-lt"/>
                <a:ea typeface="+mj-ea"/>
                <a:cs typeface="+mj-cs"/>
              </a:rPr>
              <a:t>th</a:t>
            </a:r>
            <a:r>
              <a:rPr lang="en-US" sz="2800" b="1" kern="0" dirty="0" smtClean="0">
                <a:solidFill>
                  <a:schemeClr val="bg1"/>
                </a:solidFill>
                <a:latin typeface="+mn-lt"/>
                <a:ea typeface="+mj-ea"/>
                <a:cs typeface="+mj-cs"/>
              </a:rPr>
              <a:t> U.S. EPA Federal Register Final Rule</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a:r>
              <a:rPr lang="en-US" sz="2000" dirty="0" smtClean="0">
                <a:latin typeface="+mj-lt"/>
              </a:rPr>
              <a:t>RCRA Hazardous Waste</a:t>
            </a:r>
          </a:p>
          <a:p>
            <a:pPr algn="ctr"/>
            <a:r>
              <a:rPr lang="en-US" sz="2000" dirty="0" smtClean="0">
                <a:latin typeface="+mj-lt"/>
              </a:rPr>
              <a:t>Delisting</a:t>
            </a:r>
          </a:p>
          <a:p>
            <a:pPr algn="just"/>
            <a:r>
              <a:rPr lang="en-US" sz="2000" dirty="0" smtClean="0">
                <a:latin typeface="+mj-lt"/>
              </a:rPr>
              <a:t>The </a:t>
            </a:r>
            <a:r>
              <a:rPr lang="en-US" sz="2000" dirty="0">
                <a:latin typeface="+mj-lt"/>
              </a:rPr>
              <a:t>United States Environmental Protection Agency (“EPA”) published an April 8th Federal Register Notice proposing to finalize a rule delisting a one-time amount up to 20,100 cubic yards of Resource Conservation and Recovery Act (“RCRA”) listed hazardous waste U019 (benzene) and U220 (toluene</a:t>
            </a:r>
            <a:r>
              <a:rPr lang="en-US" sz="2000" dirty="0" smtClean="0">
                <a:latin typeface="+mj-lt"/>
              </a:rPr>
              <a:t>).</a:t>
            </a:r>
          </a:p>
          <a:p>
            <a:pPr algn="just"/>
            <a:endParaRPr lang="en-US" sz="2000" dirty="0">
              <a:latin typeface="+mj-lt"/>
            </a:endParaRPr>
          </a:p>
          <a:p>
            <a:pPr algn="just"/>
            <a:r>
              <a:rPr lang="en-US" sz="2000" dirty="0">
                <a:latin typeface="+mj-lt"/>
              </a:rPr>
              <a:t>The wastes are described as a one-time amount up to 20,100 cubic yards of mixed materials. Further, they are limited to those associated with the closure of hazardous waste management units at three facilities owned and operated by Fire Mountain Farms, Inc., pursuant to closure plans approved by the Washington State Department of Ecology.</a:t>
            </a:r>
            <a:endParaRPr lang="en-US" sz="20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33</a:t>
            </a:fld>
            <a:endParaRPr lang="en-US" dirty="0"/>
          </a:p>
        </p:txBody>
      </p:sp>
    </p:spTree>
    <p:extLst>
      <p:ext uri="{BB962C8B-B14F-4D97-AF65-F5344CB8AC3E}">
        <p14:creationId xmlns:p14="http://schemas.microsoft.com/office/powerpoint/2010/main" val="27278636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586740" y="0"/>
            <a:ext cx="80010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smtClean="0">
                <a:solidFill>
                  <a:schemeClr val="bg1"/>
                </a:solidFill>
                <a:latin typeface="+mn-lt"/>
                <a:ea typeface="+mj-ea"/>
                <a:cs typeface="+mj-cs"/>
              </a:rPr>
              <a:t>UO19 (Benzene) U220 (Toluene/Delisting Petition for One-Time Amount: April 8</a:t>
            </a:r>
            <a:r>
              <a:rPr lang="en-US" sz="2800" b="1" kern="0" baseline="30000" dirty="0" smtClean="0">
                <a:solidFill>
                  <a:schemeClr val="bg1"/>
                </a:solidFill>
                <a:latin typeface="+mn-lt"/>
                <a:ea typeface="+mj-ea"/>
                <a:cs typeface="+mj-cs"/>
              </a:rPr>
              <a:t>th</a:t>
            </a:r>
            <a:r>
              <a:rPr lang="en-US" sz="2800" b="1" kern="0" dirty="0" smtClean="0">
                <a:solidFill>
                  <a:schemeClr val="bg1"/>
                </a:solidFill>
                <a:latin typeface="+mn-lt"/>
                <a:ea typeface="+mj-ea"/>
                <a:cs typeface="+mj-cs"/>
              </a:rPr>
              <a:t> U.S. EPA Federal Register Final Rule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smtClean="0"/>
          </a:p>
          <a:p>
            <a:r>
              <a:rPr lang="en-US" dirty="0" smtClean="0"/>
              <a:t>The </a:t>
            </a:r>
            <a:r>
              <a:rPr lang="en-US" dirty="0"/>
              <a:t>closure site is in Lewis County, Washington</a:t>
            </a:r>
            <a:r>
              <a:rPr lang="en-US" dirty="0" smtClean="0"/>
              <a:t>.</a:t>
            </a:r>
          </a:p>
          <a:p>
            <a:endParaRPr lang="en-US" dirty="0"/>
          </a:p>
          <a:p>
            <a:r>
              <a:rPr lang="en-US" dirty="0"/>
              <a:t>The RCRA Subtitle C regulations provide a procedure to exclude or delist a waste in 40 C.F.R. 260.20 and 260.22. The procedure involves the submission of a petition to EPA (or a RCRA authorized state) demonstrating a specific waste from a particular generating facility should not be regulated as hazardous.</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34</a:t>
            </a:fld>
            <a:endParaRPr lang="en-US" dirty="0"/>
          </a:p>
        </p:txBody>
      </p:sp>
    </p:spTree>
    <p:extLst>
      <p:ext uri="{BB962C8B-B14F-4D97-AF65-F5344CB8AC3E}">
        <p14:creationId xmlns:p14="http://schemas.microsoft.com/office/powerpoint/2010/main" val="16237513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586740" y="0"/>
            <a:ext cx="80010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smtClean="0">
                <a:solidFill>
                  <a:schemeClr val="bg1"/>
                </a:solidFill>
                <a:latin typeface="+mn-lt"/>
                <a:ea typeface="+mj-ea"/>
                <a:cs typeface="+mj-cs"/>
              </a:rPr>
              <a:t>UO19 (Benzene) U220 (Toluene/Delisting Petition for One-Time Amount: April 8</a:t>
            </a:r>
            <a:r>
              <a:rPr lang="en-US" sz="2800" b="1" kern="0" baseline="30000" dirty="0" smtClean="0">
                <a:solidFill>
                  <a:schemeClr val="bg1"/>
                </a:solidFill>
                <a:latin typeface="+mn-lt"/>
                <a:ea typeface="+mj-ea"/>
                <a:cs typeface="+mj-cs"/>
              </a:rPr>
              <a:t>th</a:t>
            </a:r>
            <a:r>
              <a:rPr lang="en-US" sz="2800" b="1" kern="0" dirty="0" smtClean="0">
                <a:solidFill>
                  <a:schemeClr val="bg1"/>
                </a:solidFill>
                <a:latin typeface="+mn-lt"/>
                <a:ea typeface="+mj-ea"/>
                <a:cs typeface="+mj-cs"/>
              </a:rPr>
              <a:t> U.S. EPA Federal Register Final Rule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dirty="0">
                <a:latin typeface="+mn-lt"/>
              </a:rPr>
              <a:t>A petitioner is required to demonstrate that a waste does not meet any of the criteria for a listed waste in 40 C.F.R. 261.1. In addition, the waste cannot exhibit any of the hazardous waste characteristics which include</a:t>
            </a:r>
            <a:r>
              <a:rPr lang="en-US" dirty="0" smtClean="0">
                <a:latin typeface="+mn-lt"/>
              </a:rPr>
              <a:t>:</a:t>
            </a:r>
            <a:endParaRPr lang="en-US" dirty="0">
              <a:latin typeface="+mn-lt"/>
            </a:endParaRPr>
          </a:p>
          <a:p>
            <a:pPr marL="914400" lvl="1" indent="-457200">
              <a:buFont typeface="Arial" panose="020B0604020202020204" pitchFamily="34" charset="0"/>
              <a:buChar char="•"/>
            </a:pPr>
            <a:r>
              <a:rPr lang="en-US" dirty="0">
                <a:latin typeface="+mn-lt"/>
              </a:rPr>
              <a:t>Ignitability</a:t>
            </a:r>
          </a:p>
          <a:p>
            <a:pPr marL="914400" lvl="1" indent="-457200">
              <a:buFont typeface="Arial" panose="020B0604020202020204" pitchFamily="34" charset="0"/>
              <a:buChar char="•"/>
            </a:pPr>
            <a:r>
              <a:rPr lang="en-US" dirty="0">
                <a:latin typeface="+mn-lt"/>
              </a:rPr>
              <a:t>Reactivity</a:t>
            </a:r>
          </a:p>
          <a:p>
            <a:pPr marL="914400" lvl="1" indent="-457200">
              <a:buFont typeface="Arial" panose="020B0604020202020204" pitchFamily="34" charset="0"/>
              <a:buChar char="•"/>
            </a:pPr>
            <a:r>
              <a:rPr lang="en-US" dirty="0">
                <a:latin typeface="+mn-lt"/>
              </a:rPr>
              <a:t>Corrosivity</a:t>
            </a:r>
          </a:p>
          <a:p>
            <a:pPr marL="914400" lvl="1" indent="-457200">
              <a:buFont typeface="Arial" panose="020B0604020202020204" pitchFamily="34" charset="0"/>
              <a:buChar char="•"/>
            </a:pPr>
            <a:r>
              <a:rPr lang="en-US" dirty="0" smtClean="0">
                <a:latin typeface="+mn-lt"/>
              </a:rPr>
              <a:t>Toxicity</a:t>
            </a:r>
          </a:p>
          <a:p>
            <a:r>
              <a:rPr lang="en-US" dirty="0">
                <a:latin typeface="+mn-lt"/>
              </a:rPr>
              <a:t>The granting of the two delisting petitions for the specific identified waste will then exclude this material from the list of hazardous waste so long as the conditions in the delisting are met</a:t>
            </a:r>
            <a:r>
              <a:rPr lang="en-US" dirty="0"/>
              <a:t>.</a:t>
            </a:r>
            <a:endParaRPr lang="en-US" dirty="0">
              <a:latin typeface="+mn-lt"/>
            </a:endParaRPr>
          </a:p>
          <a:p>
            <a:endParaRPr lang="en-US" dirty="0">
              <a:latin typeface="+mn-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35</a:t>
            </a:fld>
            <a:endParaRPr lang="en-US" dirty="0"/>
          </a:p>
        </p:txBody>
      </p:sp>
    </p:spTree>
    <p:extLst>
      <p:ext uri="{BB962C8B-B14F-4D97-AF65-F5344CB8AC3E}">
        <p14:creationId xmlns:p14="http://schemas.microsoft.com/office/powerpoint/2010/main" val="22221974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5" name="Rectangle 10"/>
          <p:cNvSpPr txBox="1">
            <a:spLocks noChangeArrowheads="1"/>
          </p:cNvSpPr>
          <p:nvPr/>
        </p:nvSpPr>
        <p:spPr bwMode="auto">
          <a:xfrm>
            <a:off x="457200" y="1"/>
            <a:ext cx="75438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kumimoji="0" lang="en-US" b="1" i="0" u="none" strike="noStrike" kern="0" cap="none" spc="0" normalizeH="0" baseline="0" dirty="0" smtClean="0">
                <a:ln>
                  <a:noFill/>
                </a:ln>
                <a:solidFill>
                  <a:schemeClr val="bg1"/>
                </a:solidFill>
                <a:effectLst/>
                <a:uLnTx/>
                <a:uFillTx/>
                <a:latin typeface="+mn-lt"/>
                <a:ea typeface="+mj-ea"/>
                <a:cs typeface="+mj-cs"/>
              </a:rPr>
              <a:t>Criteria and Process</a:t>
            </a:r>
            <a:r>
              <a:rPr kumimoji="0" lang="en-US" b="1" i="0" u="none" strike="noStrike" kern="0" cap="none" spc="0" normalizeH="0" dirty="0" smtClean="0">
                <a:ln>
                  <a:noFill/>
                </a:ln>
                <a:solidFill>
                  <a:schemeClr val="bg1"/>
                </a:solidFill>
                <a:effectLst/>
                <a:uLnTx/>
                <a:uFillTx/>
                <a:latin typeface="+mn-lt"/>
                <a:ea typeface="+mj-ea"/>
                <a:cs typeface="+mj-cs"/>
              </a:rPr>
              <a:t> for Objecting to Requests to Import Hazardous Waste to a U.S. Facility: January 8</a:t>
            </a:r>
            <a:r>
              <a:rPr kumimoji="0" lang="en-US" b="1" i="0" u="none" strike="noStrike" kern="0" cap="none" spc="0" normalizeH="0" baseline="30000" dirty="0" smtClean="0">
                <a:ln>
                  <a:noFill/>
                </a:ln>
                <a:solidFill>
                  <a:schemeClr val="bg1"/>
                </a:solidFill>
                <a:effectLst/>
                <a:uLnTx/>
                <a:uFillTx/>
                <a:latin typeface="+mn-lt"/>
                <a:ea typeface="+mj-ea"/>
                <a:cs typeface="+mj-cs"/>
              </a:rPr>
              <a:t>th</a:t>
            </a:r>
            <a:r>
              <a:rPr kumimoji="0" lang="en-US" b="1" i="0" u="none" strike="noStrike" kern="0" cap="none" spc="0" normalizeH="0" dirty="0" smtClean="0">
                <a:ln>
                  <a:noFill/>
                </a:ln>
                <a:solidFill>
                  <a:schemeClr val="bg1"/>
                </a:solidFill>
                <a:effectLst/>
                <a:uLnTx/>
                <a:uFillTx/>
                <a:latin typeface="+mn-lt"/>
                <a:ea typeface="+mj-ea"/>
                <a:cs typeface="+mj-cs"/>
              </a:rPr>
              <a:t> Resourc</a:t>
            </a:r>
            <a:r>
              <a:rPr lang="en-US" b="1" kern="0" dirty="0" smtClean="0">
                <a:solidFill>
                  <a:schemeClr val="bg1"/>
                </a:solidFill>
                <a:latin typeface="+mn-lt"/>
                <a:ea typeface="+mj-ea"/>
                <a:cs typeface="+mj-cs"/>
              </a:rPr>
              <a:t>e Conservation and Recovery Act Guidance Document</a:t>
            </a:r>
            <a:endParaRPr kumimoji="0" lang="en-US"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668780"/>
            <a:ext cx="74295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ctr" eaLnBrk="1" hangingPunct="1">
              <a:spcBef>
                <a:spcPct val="20000"/>
              </a:spcBef>
              <a:defRPr/>
            </a:pPr>
            <a:r>
              <a:rPr kumimoji="0" lang="en-US" sz="2000" b="0" u="none" strike="noStrike" kern="0" cap="none" spc="0" normalizeH="0" noProof="0" dirty="0" smtClean="0">
                <a:ln>
                  <a:noFill/>
                </a:ln>
                <a:effectLst/>
                <a:uLnTx/>
                <a:uFillTx/>
                <a:latin typeface="+mn-lt"/>
                <a:ea typeface="+mn-ea"/>
              </a:rPr>
              <a:t>RCRA Guidance</a:t>
            </a:r>
          </a:p>
          <a:p>
            <a:pPr lvl="0" algn="just" eaLnBrk="1" hangingPunct="1">
              <a:spcBef>
                <a:spcPct val="20000"/>
              </a:spcBef>
              <a:defRPr/>
            </a:pPr>
            <a:r>
              <a:rPr kumimoji="0" lang="en-US" sz="2000" b="0" u="none" strike="noStrike" kern="0" cap="none" spc="0" normalizeH="0" noProof="0" dirty="0" smtClean="0">
                <a:ln>
                  <a:noFill/>
                </a:ln>
                <a:effectLst/>
                <a:uLnTx/>
                <a:uFillTx/>
                <a:latin typeface="+mn-lt"/>
                <a:ea typeface="+mn-ea"/>
              </a:rPr>
              <a:t>The United States Environmental Protection Agency (“EPA”) issued a January 8</a:t>
            </a:r>
            <a:r>
              <a:rPr kumimoji="0" lang="en-US" sz="2000" b="0" u="none" strike="noStrike" kern="0" cap="none" spc="0" normalizeH="0" baseline="30000" noProof="0" dirty="0" smtClean="0">
                <a:ln>
                  <a:noFill/>
                </a:ln>
                <a:effectLst/>
                <a:uLnTx/>
                <a:uFillTx/>
                <a:latin typeface="+mn-lt"/>
                <a:ea typeface="+mn-ea"/>
              </a:rPr>
              <a:t>th</a:t>
            </a:r>
            <a:r>
              <a:rPr kumimoji="0" lang="en-US" sz="2000" b="0" u="none" strike="noStrike" kern="0" cap="none" spc="0" normalizeH="0" noProof="0" dirty="0" smtClean="0">
                <a:ln>
                  <a:noFill/>
                </a:ln>
                <a:effectLst/>
                <a:uLnTx/>
                <a:uFillTx/>
                <a:latin typeface="+mn-lt"/>
                <a:ea typeface="+mn-ea"/>
              </a:rPr>
              <a:t> Resource Conservation and Recovery Act (“RCRA”) guidance document (“Guidance”) titled:</a:t>
            </a:r>
          </a:p>
          <a:p>
            <a:pPr lvl="1" algn="just" eaLnBrk="1" hangingPunct="1">
              <a:spcBef>
                <a:spcPct val="20000"/>
              </a:spcBef>
              <a:defRPr/>
            </a:pPr>
            <a:r>
              <a:rPr lang="en-US" sz="2000" i="1" kern="0" noProof="0" dirty="0" smtClean="0">
                <a:latin typeface="+mn-lt"/>
                <a:ea typeface="+mn-ea"/>
              </a:rPr>
              <a:t>Criteria and Process for Objecting to Requests to Import Hazardous Waste to a U.S. Facility</a:t>
            </a:r>
          </a:p>
          <a:p>
            <a:pPr lvl="1" algn="just" eaLnBrk="1" hangingPunct="1">
              <a:spcBef>
                <a:spcPct val="20000"/>
              </a:spcBef>
              <a:defRPr/>
            </a:pPr>
            <a:endParaRPr kumimoji="0" lang="en-US" sz="2000" b="0" i="1" u="none" strike="noStrike" kern="0" cap="none" spc="0" normalizeH="0" dirty="0">
              <a:ln>
                <a:noFill/>
              </a:ln>
              <a:effectLst/>
              <a:uLnTx/>
              <a:uFillTx/>
              <a:latin typeface="+mn-lt"/>
              <a:ea typeface="+mn-ea"/>
            </a:endParaRPr>
          </a:p>
          <a:p>
            <a:pPr algn="ctr" eaLnBrk="1" hangingPunct="1">
              <a:spcBef>
                <a:spcPct val="20000"/>
              </a:spcBef>
              <a:defRPr/>
            </a:pPr>
            <a:r>
              <a:rPr lang="en-US" sz="2000" kern="0" dirty="0" smtClean="0">
                <a:latin typeface="+mn-lt"/>
                <a:ea typeface="+mn-ea"/>
              </a:rPr>
              <a:t>Why is Guidance important (see RCRA Compendium)?</a:t>
            </a:r>
          </a:p>
          <a:p>
            <a:pPr algn="ctr" eaLnBrk="1" hangingPunct="1">
              <a:spcBef>
                <a:spcPct val="20000"/>
              </a:spcBef>
              <a:defRPr/>
            </a:pPr>
            <a:endParaRPr lang="en-US" sz="2000" kern="0" dirty="0" smtClean="0">
              <a:latin typeface="+mn-lt"/>
              <a:ea typeface="+mn-ea"/>
            </a:endParaRPr>
          </a:p>
          <a:p>
            <a:pPr algn="just" eaLnBrk="1" hangingPunct="1">
              <a:spcBef>
                <a:spcPct val="20000"/>
              </a:spcBef>
              <a:defRPr/>
            </a:pPr>
            <a:r>
              <a:rPr lang="en-US" sz="2000" kern="0" dirty="0" smtClean="0">
                <a:latin typeface="+mn-lt"/>
                <a:ea typeface="+mn-ea"/>
              </a:rPr>
              <a:t>The Guidance was authored by Kathleen Salyer, Deputy Director, Office of Resource Conservation and Recovery and transmitted to Land, Chemicals and Redevelopment Division Directors and Enforcement and Compliance Assurance Division Directors.</a:t>
            </a:r>
          </a:p>
          <a:p>
            <a:pPr algn="just" eaLnBrk="1" hangingPunct="1">
              <a:spcBef>
                <a:spcPct val="20000"/>
              </a:spcBef>
              <a:defRPr/>
            </a:pPr>
            <a:endParaRPr kumimoji="0" lang="en-US" sz="2000" b="0" u="none" strike="noStrike" kern="0" cap="none" spc="0" normalizeH="0" noProof="0" dirty="0" smtClean="0">
              <a:ln>
                <a:noFill/>
              </a:ln>
              <a:effectLst/>
              <a:uLnTx/>
              <a:uFillTx/>
              <a:latin typeface="+mn-lt"/>
              <a:ea typeface="+mn-ea"/>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36</a:t>
            </a:fld>
            <a:endParaRPr lang="en-US" dirty="0"/>
          </a:p>
        </p:txBody>
      </p:sp>
    </p:spTree>
    <p:extLst>
      <p:ext uri="{BB962C8B-B14F-4D97-AF65-F5344CB8AC3E}">
        <p14:creationId xmlns:p14="http://schemas.microsoft.com/office/powerpoint/2010/main" val="712824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586740" y="-15240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Post-Closure Care at Hazardous Waste Units : U.S. EPA Office of Inspector General Project Notification</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3357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sz="2200" dirty="0">
                <a:latin typeface="+mj-lt"/>
              </a:rPr>
              <a:t>The United States Environmental Protection Agency (“EPA”) Office of Inspector General (“OIG”) issued a March 23rd Project Notification titled</a:t>
            </a:r>
            <a:r>
              <a:rPr lang="en-US" sz="2200" dirty="0" smtClean="0">
                <a:latin typeface="+mj-lt"/>
              </a:rPr>
              <a:t>:</a:t>
            </a:r>
          </a:p>
          <a:p>
            <a:endParaRPr lang="en-US" sz="2200" dirty="0">
              <a:latin typeface="+mj-lt"/>
            </a:endParaRPr>
          </a:p>
          <a:p>
            <a:pPr lvl="1"/>
            <a:r>
              <a:rPr lang="en-US" sz="2200" i="1" dirty="0">
                <a:latin typeface="+mj-lt"/>
              </a:rPr>
              <a:t>Post-Closure at Hazardous Waste Units Closed with Waste in Place (“Notification</a:t>
            </a:r>
            <a:r>
              <a:rPr lang="en-US" sz="2200" i="1" dirty="0" smtClean="0">
                <a:latin typeface="+mj-lt"/>
              </a:rPr>
              <a:t>”)</a:t>
            </a:r>
          </a:p>
          <a:p>
            <a:pPr lvl="1"/>
            <a:endParaRPr lang="en-US" sz="2200" i="1" dirty="0">
              <a:latin typeface="+mj-lt"/>
            </a:endParaRPr>
          </a:p>
          <a:p>
            <a:r>
              <a:rPr lang="en-US" sz="2200" dirty="0">
                <a:latin typeface="+mj-lt"/>
              </a:rPr>
              <a:t>The stated objective is to evaluate:</a:t>
            </a:r>
          </a:p>
          <a:p>
            <a:endParaRPr lang="en-US" sz="2200" dirty="0">
              <a:latin typeface="+mj-lt"/>
            </a:endParaRPr>
          </a:p>
          <a:p>
            <a:pPr lvl="1"/>
            <a:r>
              <a:rPr lang="en-US" sz="2200" dirty="0">
                <a:latin typeface="+mj-lt"/>
              </a:rPr>
              <a:t>. . . whether the EPA’s oversight of hazardous waste units closed with waste in place verifies continued protection of human health and the environment.</a:t>
            </a:r>
            <a:endParaRPr lang="en-US" sz="22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37</a:t>
            </a:fld>
            <a:endParaRPr lang="en-US" dirty="0"/>
          </a:p>
        </p:txBody>
      </p:sp>
    </p:spTree>
    <p:extLst>
      <p:ext uri="{BB962C8B-B14F-4D97-AF65-F5344CB8AC3E}">
        <p14:creationId xmlns:p14="http://schemas.microsoft.com/office/powerpoint/2010/main" val="38454676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22860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600" b="1" kern="0" dirty="0">
                <a:solidFill>
                  <a:schemeClr val="bg1"/>
                </a:solidFill>
                <a:latin typeface="+mn-lt"/>
                <a:ea typeface="+mj-ea"/>
                <a:cs typeface="+mj-cs"/>
              </a:rPr>
              <a:t>Post-Closure Care at Hazardous Waste Units : U.S. EPA Office of Inspector General Project </a:t>
            </a:r>
            <a:r>
              <a:rPr lang="en-US" sz="2600" b="1" kern="0" dirty="0" smtClean="0">
                <a:solidFill>
                  <a:schemeClr val="bg1"/>
                </a:solidFill>
                <a:latin typeface="+mn-lt"/>
                <a:ea typeface="+mj-ea"/>
                <a:cs typeface="+mj-cs"/>
              </a:rPr>
              <a:t>Notification (cont)</a:t>
            </a:r>
            <a:endParaRPr kumimoji="0" lang="en-US" sz="26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3357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2800" dirty="0">
                <a:latin typeface="+mj-lt"/>
              </a:rPr>
              <a:t>The Resource Conservation and Recovery Act (“RCRA”) Subtitle C regulations require certain actions when a hazardous waste management ceases receipt of waste at the end of its active life. The unit must be remediated, monitored and maintained in accordance with the closure and post-closure care requirements. These requirements are found in the closure and post-closure sections of the RCRA regulations.</a:t>
            </a:r>
          </a:p>
          <a:p>
            <a:endParaRPr lang="en-US" sz="22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38</a:t>
            </a:fld>
            <a:endParaRPr lang="en-US" dirty="0"/>
          </a:p>
        </p:txBody>
      </p:sp>
    </p:spTree>
    <p:extLst>
      <p:ext uri="{BB962C8B-B14F-4D97-AF65-F5344CB8AC3E}">
        <p14:creationId xmlns:p14="http://schemas.microsoft.com/office/powerpoint/2010/main" val="27766307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22860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600" b="1" kern="0" dirty="0">
                <a:solidFill>
                  <a:schemeClr val="bg1"/>
                </a:solidFill>
                <a:latin typeface="+mn-lt"/>
                <a:ea typeface="+mj-ea"/>
                <a:cs typeface="+mj-cs"/>
              </a:rPr>
              <a:t>Post-Closure Care at Hazardous Waste Units : U.S. EPA Office of Inspector General Project </a:t>
            </a:r>
            <a:r>
              <a:rPr lang="en-US" sz="2600" b="1" kern="0" dirty="0" smtClean="0">
                <a:solidFill>
                  <a:schemeClr val="bg1"/>
                </a:solidFill>
                <a:latin typeface="+mn-lt"/>
                <a:ea typeface="+mj-ea"/>
                <a:cs typeface="+mj-cs"/>
              </a:rPr>
              <a:t>Notification (cont)</a:t>
            </a:r>
            <a:endParaRPr kumimoji="0" lang="en-US" sz="26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dirty="0">
                <a:latin typeface="+mj-lt"/>
              </a:rPr>
              <a:t>Closure of units or facilities can happen in one of two ways:</a:t>
            </a:r>
          </a:p>
          <a:p>
            <a:endParaRPr lang="en-US" dirty="0">
              <a:latin typeface="+mj-lt"/>
            </a:endParaRPr>
          </a:p>
          <a:p>
            <a:pPr marL="800100" lvl="1" indent="-342900">
              <a:buFont typeface="Arial" panose="020B0604020202020204" pitchFamily="34" charset="0"/>
              <a:buChar char="•"/>
            </a:pPr>
            <a:r>
              <a:rPr lang="en-US" dirty="0">
                <a:latin typeface="+mj-lt"/>
              </a:rPr>
              <a:t>A clean closure (receipt of all waste from the unit and decontaminated to remove all equipment, structures and stranded soil)</a:t>
            </a:r>
          </a:p>
          <a:p>
            <a:pPr marL="800100" lvl="1" indent="-342900">
              <a:buFont typeface="Arial" panose="020B0604020202020204" pitchFamily="34" charset="0"/>
              <a:buChar char="•"/>
            </a:pPr>
            <a:r>
              <a:rPr lang="en-US" dirty="0">
                <a:latin typeface="+mj-lt"/>
              </a:rPr>
              <a:t>A closure with waste In place (closure method for facilities or units that cannot meet the clean closure requirements [i.e., all waste and contamination could not be removed])</a:t>
            </a:r>
          </a:p>
          <a:p>
            <a:endParaRPr lang="en-US" dirty="0" smtClean="0">
              <a:latin typeface="+mj-lt"/>
            </a:endParaRPr>
          </a:p>
          <a:p>
            <a:r>
              <a:rPr lang="en-US" dirty="0" smtClean="0">
                <a:latin typeface="+mj-lt"/>
              </a:rPr>
              <a:t>The </a:t>
            </a:r>
            <a:r>
              <a:rPr lang="en-US" dirty="0">
                <a:latin typeface="+mj-lt"/>
              </a:rPr>
              <a:t>closure in place method is being addressed by the Notification.</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39</a:t>
            </a:fld>
            <a:endParaRPr lang="en-US" dirty="0"/>
          </a:p>
        </p:txBody>
      </p:sp>
    </p:spTree>
    <p:extLst>
      <p:ext uri="{BB962C8B-B14F-4D97-AF65-F5344CB8AC3E}">
        <p14:creationId xmlns:p14="http://schemas.microsoft.com/office/powerpoint/2010/main" val="2847110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6" name="Rectangle 16"/>
          <p:cNvSpPr txBox="1">
            <a:spLocks noChangeArrowheads="1"/>
          </p:cNvSpPr>
          <p:nvPr/>
        </p:nvSpPr>
        <p:spPr bwMode="auto">
          <a:xfrm>
            <a:off x="685800" y="1592580"/>
            <a:ext cx="6858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eaLnBrk="1" hangingPunct="1">
              <a:spcBef>
                <a:spcPct val="20000"/>
              </a:spcBef>
              <a:defRPr/>
            </a:pPr>
            <a:endParaRPr kumimoji="0" lang="en-US" sz="1400" b="0" u="none" strike="noStrike" kern="0" cap="none" spc="0" normalizeH="0" baseline="0" noProof="0" dirty="0" smtClean="0">
              <a:ln>
                <a:noFill/>
              </a:ln>
              <a:solidFill>
                <a:srgbClr val="00529F"/>
              </a:solidFill>
              <a:effectLst/>
              <a:uLnTx/>
              <a:uFillTx/>
              <a:latin typeface="+mn-lt"/>
              <a:ea typeface="+mn-ea"/>
              <a:cs typeface="+mn-cs"/>
            </a:endParaRPr>
          </a:p>
          <a:p>
            <a:pPr algn="just">
              <a:buNone/>
            </a:pPr>
            <a:r>
              <a:rPr lang="en-US" sz="2800" dirty="0" smtClean="0">
                <a:latin typeface="Calibri" panose="020F0502020204030204" pitchFamily="34" charset="0"/>
              </a:rPr>
              <a:t>Source </a:t>
            </a:r>
            <a:r>
              <a:rPr lang="en-US" sz="2800" dirty="0">
                <a:latin typeface="Calibri" panose="020F0502020204030204" pitchFamily="34" charset="0"/>
              </a:rPr>
              <a:t>of information that often addresses issues relevant to solid/hazardous waste and recycling issues</a:t>
            </a:r>
            <a:r>
              <a:rPr lang="en-US" sz="2800" dirty="0" smtClean="0">
                <a:latin typeface="Calibri" panose="020F0502020204030204" pitchFamily="34" charset="0"/>
              </a:rPr>
              <a:t>:</a:t>
            </a:r>
            <a:endParaRPr lang="en-US" sz="2800" dirty="0">
              <a:latin typeface="Calibri" panose="020F0502020204030204" pitchFamily="34" charset="0"/>
            </a:endParaRPr>
          </a:p>
          <a:p>
            <a:pPr algn="ctr">
              <a:buNone/>
            </a:pPr>
            <a:endParaRPr lang="en-US" sz="2800" dirty="0">
              <a:latin typeface="Calibri" panose="020F0502020204030204" pitchFamily="34" charset="0"/>
            </a:endParaRPr>
          </a:p>
          <a:p>
            <a:pPr algn="ctr">
              <a:buNone/>
            </a:pPr>
            <a:r>
              <a:rPr lang="en-US" sz="2800" dirty="0" smtClean="0">
                <a:latin typeface="Calibri" panose="020F0502020204030204" pitchFamily="34" charset="0"/>
              </a:rPr>
              <a:t>Arkansas </a:t>
            </a:r>
            <a:r>
              <a:rPr lang="en-US" sz="2800" dirty="0">
                <a:latin typeface="Calibri" panose="020F0502020204030204" pitchFamily="34" charset="0"/>
              </a:rPr>
              <a:t>Environmental, Energy and Water Law Blog</a:t>
            </a:r>
          </a:p>
          <a:p>
            <a:pPr algn="ctr">
              <a:buNone/>
            </a:pPr>
            <a:r>
              <a:rPr lang="en-US" sz="2800" dirty="0">
                <a:solidFill>
                  <a:schemeClr val="tx2"/>
                </a:solidFill>
                <a:latin typeface="Calibri" panose="020F0502020204030204" pitchFamily="34" charset="0"/>
              </a:rPr>
              <a:t>http://www.mitchellwilliamslaw.com/blog</a:t>
            </a:r>
          </a:p>
          <a:p>
            <a:pPr algn="ctr">
              <a:buNone/>
            </a:pPr>
            <a:endParaRPr lang="en-US" dirty="0">
              <a:solidFill>
                <a:schemeClr val="tx2"/>
              </a:solidFill>
              <a:latin typeface="Calibri" panose="020F0502020204030204" pitchFamily="34" charset="0"/>
            </a:endParaRPr>
          </a:p>
          <a:p>
            <a:pPr algn="ctr">
              <a:buNone/>
            </a:pPr>
            <a:r>
              <a:rPr lang="en-US" dirty="0" smtClean="0">
                <a:latin typeface="Calibri" panose="020F0502020204030204" pitchFamily="34" charset="0"/>
              </a:rPr>
              <a:t>Three </a:t>
            </a:r>
            <a:r>
              <a:rPr lang="en-US" dirty="0">
                <a:latin typeface="Calibri" panose="020F0502020204030204" pitchFamily="34" charset="0"/>
              </a:rPr>
              <a:t>posts five days a week</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1800" b="0" i="0" u="none" strike="noStrike" kern="0" cap="none" spc="0" normalizeH="0" baseline="0" noProof="0" dirty="0" smtClean="0">
              <a:ln>
                <a:noFill/>
              </a:ln>
              <a:solidFill>
                <a:srgbClr val="00529F"/>
              </a:solidFill>
              <a:effectLst/>
              <a:uLnTx/>
              <a:uFillTx/>
              <a:latin typeface="+mn-lt"/>
              <a:ea typeface="+mn-ea"/>
              <a:cs typeface="+mn-cs"/>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a:t>
            </a:fld>
            <a:endParaRPr lang="en-US" dirty="0"/>
          </a:p>
        </p:txBody>
      </p:sp>
    </p:spTree>
    <p:extLst>
      <p:ext uri="{BB962C8B-B14F-4D97-AF65-F5344CB8AC3E}">
        <p14:creationId xmlns:p14="http://schemas.microsoft.com/office/powerpoint/2010/main" val="40878456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22860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smtClean="0">
                <a:solidFill>
                  <a:schemeClr val="bg1"/>
                </a:solidFill>
                <a:latin typeface="+mn-lt"/>
                <a:ea typeface="+mj-ea"/>
                <a:cs typeface="+mj-cs"/>
              </a:rPr>
              <a:t>Resource Conservation and Recovery Act/Clean Water Act Citizen Suit Action: Southern Environmental Law Center Alleges Violations by Charleston County, South Carolina, Plastic-Pellet Packager</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a:r>
              <a:rPr lang="en-US" dirty="0" smtClean="0">
                <a:latin typeface="+mj-lt"/>
              </a:rPr>
              <a:t>Plastics – </a:t>
            </a:r>
            <a:r>
              <a:rPr lang="en-US" dirty="0">
                <a:latin typeface="+mj-lt"/>
              </a:rPr>
              <a:t>A</a:t>
            </a:r>
            <a:r>
              <a:rPr lang="en-US" dirty="0" smtClean="0">
                <a:latin typeface="+mj-lt"/>
              </a:rPr>
              <a:t> New Issue?</a:t>
            </a:r>
          </a:p>
          <a:p>
            <a:pPr algn="ctr"/>
            <a:endParaRPr lang="en-US" dirty="0" smtClean="0">
              <a:latin typeface="+mj-lt"/>
            </a:endParaRPr>
          </a:p>
          <a:p>
            <a:pPr algn="just"/>
            <a:r>
              <a:rPr lang="en-US" sz="2000" dirty="0" smtClean="0">
                <a:latin typeface="+mj-lt"/>
              </a:rPr>
              <a:t>The Southern Environmental Law Center (“SELC”) filed a March 19th Complaint for Declaratory Injunctive Relief (“Complaint”) against Frontier Logistics, L.P., (“Frontier”) alleging violations of the Resource Conservation and Recovery Act (“RCRA”) and Clean Water Act (“CWA”).</a:t>
            </a:r>
          </a:p>
          <a:p>
            <a:pPr algn="just"/>
            <a:endParaRPr lang="en-US" sz="2000" dirty="0">
              <a:latin typeface="+mj-lt"/>
            </a:endParaRPr>
          </a:p>
          <a:p>
            <a:pPr algn="just"/>
            <a:r>
              <a:rPr lang="en-US" sz="2000" dirty="0">
                <a:latin typeface="+mj-lt"/>
              </a:rPr>
              <a:t>The Complaint describes Frontier as providing supply chain management services to the plastics industry. As part of such services, SELC states that Frontier has operated the Union Pier Terminal Facility (“Facility”) in Charleston County, South Carolina, since at least April 2007. The Facility is stated to receive plastic pellets via rail and package them in bulk bags for shipment overseas</a:t>
            </a:r>
            <a:r>
              <a:rPr lang="en-US" dirty="0">
                <a:latin typeface="+mj-lt"/>
              </a:rPr>
              <a:t>.</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40</a:t>
            </a:fld>
            <a:endParaRPr lang="en-US" dirty="0"/>
          </a:p>
        </p:txBody>
      </p:sp>
    </p:spTree>
    <p:extLst>
      <p:ext uri="{BB962C8B-B14F-4D97-AF65-F5344CB8AC3E}">
        <p14:creationId xmlns:p14="http://schemas.microsoft.com/office/powerpoint/2010/main" val="24142070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22860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smtClean="0">
                <a:solidFill>
                  <a:schemeClr val="bg1"/>
                </a:solidFill>
                <a:latin typeface="+mn-lt"/>
                <a:ea typeface="+mj-ea"/>
                <a:cs typeface="+mj-cs"/>
              </a:rPr>
              <a:t>Resource Conservation and Recovery Act/Clean Water Act Citizen Suit Action: Southern Environmental Law Center Alleges Violations by Charleston County, South Carolina, Plastic-Pellet Packager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dirty="0">
                <a:latin typeface="+mj-lt"/>
              </a:rPr>
              <a:t>The Complaint alleges that the Facility has released into the environment small pre-production plastic pellets described as “nurdles.” Charleston Waterkeeper is stated to have collected:</a:t>
            </a:r>
          </a:p>
          <a:p>
            <a:pPr algn="just"/>
            <a:endParaRPr lang="en-US" dirty="0">
              <a:latin typeface="+mj-lt"/>
            </a:endParaRPr>
          </a:p>
          <a:p>
            <a:pPr lvl="1" algn="just"/>
            <a:r>
              <a:rPr lang="en-US" dirty="0">
                <a:latin typeface="+mj-lt"/>
              </a:rPr>
              <a:t>. . . over 14,000 plastic pellets from the Cooper River, Charleston Harbor, and other Charleston area waterways, beaches, and parks since the organization began sampling in July of 2019.</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41</a:t>
            </a:fld>
            <a:endParaRPr lang="en-US" dirty="0"/>
          </a:p>
        </p:txBody>
      </p:sp>
    </p:spTree>
    <p:extLst>
      <p:ext uri="{BB962C8B-B14F-4D97-AF65-F5344CB8AC3E}">
        <p14:creationId xmlns:p14="http://schemas.microsoft.com/office/powerpoint/2010/main" val="8381333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22860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smtClean="0">
                <a:solidFill>
                  <a:schemeClr val="bg1"/>
                </a:solidFill>
                <a:latin typeface="+mn-lt"/>
                <a:ea typeface="+mj-ea"/>
                <a:cs typeface="+mj-cs"/>
              </a:rPr>
              <a:t>Resource Conservation and Recovery Act/Clean Water Act Citizen Suit Action: Southern Environmental Law Center Alleges Violations by Charleston County, South Carolina, Plastic-Pellet Packager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82880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1800" dirty="0">
                <a:latin typeface="+mj-lt"/>
              </a:rPr>
              <a:t>It is claimed that pellets remain in Charleston waters and that Frontier is the likely source of the pollution</a:t>
            </a:r>
            <a:r>
              <a:rPr lang="en-US" sz="1800" dirty="0" smtClean="0">
                <a:latin typeface="+mj-lt"/>
              </a:rPr>
              <a:t>.</a:t>
            </a:r>
          </a:p>
          <a:p>
            <a:pPr algn="just"/>
            <a:endParaRPr lang="en-US" sz="1800" dirty="0">
              <a:latin typeface="+mj-lt"/>
            </a:endParaRPr>
          </a:p>
          <a:p>
            <a:pPr algn="just"/>
            <a:r>
              <a:rPr lang="en-US" sz="1800" dirty="0">
                <a:latin typeface="+mj-lt"/>
              </a:rPr>
              <a:t>The alleged violations include</a:t>
            </a:r>
            <a:r>
              <a:rPr lang="en-US" sz="1800" dirty="0" smtClean="0">
                <a:latin typeface="+mj-lt"/>
              </a:rPr>
              <a:t>:</a:t>
            </a:r>
            <a:endParaRPr lang="en-US" sz="1800" dirty="0">
              <a:latin typeface="+mj-lt"/>
            </a:endParaRPr>
          </a:p>
          <a:p>
            <a:pPr marL="457200" indent="-457200" algn="just">
              <a:buFont typeface="+mj-lt"/>
              <a:buAutoNum type="arabicPeriod"/>
            </a:pPr>
            <a:r>
              <a:rPr lang="en-US" sz="1800" dirty="0">
                <a:latin typeface="+mj-lt"/>
              </a:rPr>
              <a:t>that Frontier has contributed and is contributing to the past or present handling, storage, treatment, transportation, or disposal of solid waste which may present an imminent and substantial endangerment to health or the environment in violation of RCRA, </a:t>
            </a:r>
            <a:r>
              <a:rPr lang="en-US" sz="1800" dirty="0" smtClean="0">
                <a:latin typeface="+mj-lt"/>
              </a:rPr>
              <a:t>and</a:t>
            </a:r>
          </a:p>
          <a:p>
            <a:pPr marL="457200" indent="-457200" algn="just">
              <a:buFont typeface="+mj-lt"/>
              <a:buAutoNum type="arabicPeriod"/>
            </a:pPr>
            <a:r>
              <a:rPr lang="en-US" sz="1800" dirty="0" smtClean="0">
                <a:latin typeface="+mj-lt"/>
              </a:rPr>
              <a:t>that </a:t>
            </a:r>
            <a:r>
              <a:rPr lang="en-US" sz="1800" dirty="0">
                <a:latin typeface="+mj-lt"/>
              </a:rPr>
              <a:t>Frontier is discharging pollutants into waters of the United States without a National Pollutant Discharge Elimination System permit in violation of the CWA</a:t>
            </a:r>
            <a:r>
              <a:rPr lang="en-US" sz="1800" dirty="0" smtClean="0">
                <a:latin typeface="+mj-lt"/>
              </a:rPr>
              <a:t>.</a:t>
            </a:r>
          </a:p>
          <a:p>
            <a:pPr algn="just"/>
            <a:r>
              <a:rPr lang="en-US" sz="1800" dirty="0">
                <a:latin typeface="+mj-lt"/>
              </a:rPr>
              <a:t>The RCRA and CWA Federal District Court actions are brought pursuant to the citizen suit provisions of those statutes</a:t>
            </a:r>
            <a:r>
              <a:rPr lang="en-US" sz="1800" dirty="0" smtClean="0">
                <a:latin typeface="+mj-lt"/>
              </a:rPr>
              <a:t>.</a:t>
            </a:r>
          </a:p>
          <a:p>
            <a:pPr algn="just"/>
            <a:endParaRPr lang="en-US" sz="1800" dirty="0" smtClean="0">
              <a:latin typeface="+mj-lt"/>
            </a:endParaRPr>
          </a:p>
          <a:p>
            <a:pPr algn="ctr"/>
            <a:r>
              <a:rPr lang="en-US" sz="1800" dirty="0" smtClean="0">
                <a:latin typeface="+mj-lt"/>
              </a:rPr>
              <a:t>Trend?</a:t>
            </a:r>
            <a:endParaRPr lang="en-US" sz="18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42</a:t>
            </a:fld>
            <a:endParaRPr lang="en-US" dirty="0"/>
          </a:p>
        </p:txBody>
      </p:sp>
    </p:spTree>
    <p:extLst>
      <p:ext uri="{BB962C8B-B14F-4D97-AF65-F5344CB8AC3E}">
        <p14:creationId xmlns:p14="http://schemas.microsoft.com/office/powerpoint/2010/main" val="13215320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Release Reporting/CERCLA Enforcement: U.S. Environmental Protection Agency and Erie, Pennsylvania Chemical Manufacturing Facility Enter into Consent Agreement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a:r>
              <a:rPr lang="en-US" sz="1400" dirty="0" smtClean="0">
                <a:latin typeface="+mj-lt"/>
              </a:rPr>
              <a:t>Reminder – Tight Reporting Deadlines</a:t>
            </a:r>
          </a:p>
          <a:p>
            <a:pPr algn="just"/>
            <a:r>
              <a:rPr lang="en-US" sz="1400" dirty="0" smtClean="0">
                <a:latin typeface="+mj-lt"/>
              </a:rPr>
              <a:t>The United States Environmental Protection Agency (“EPA”) and BASF Corporation (“BASF”) entered into a February 13th Consent Agreement (“CA”) addressing alleged violations of the Comprehensive Environmental Response, Compensation and Liability Act (“CERCLA”). See CERC-EPCRA-03-2020-0062.</a:t>
            </a:r>
          </a:p>
          <a:p>
            <a:pPr algn="just"/>
            <a:endParaRPr lang="en-US" sz="1400" dirty="0" smtClean="0">
              <a:latin typeface="+mj-lt"/>
            </a:endParaRPr>
          </a:p>
          <a:p>
            <a:pPr algn="just"/>
            <a:r>
              <a:rPr lang="en-US" sz="1400" dirty="0" smtClean="0">
                <a:latin typeface="+mj-lt"/>
              </a:rPr>
              <a:t>The CA provides that BASF is the owner of a chemical manufacturing facility (“Facility”) in Erie, Pennsylvania.</a:t>
            </a:r>
          </a:p>
          <a:p>
            <a:pPr algn="just"/>
            <a:endParaRPr lang="en-US" sz="1400" dirty="0" smtClean="0">
              <a:latin typeface="+mj-lt"/>
            </a:endParaRPr>
          </a:p>
          <a:p>
            <a:pPr algn="just"/>
            <a:r>
              <a:rPr lang="en-US" sz="1400" dirty="0" smtClean="0">
                <a:latin typeface="+mj-lt"/>
              </a:rPr>
              <a:t>BASF is stated to be in charge of the Facility. Further, it is stated to be classified as a Facility as defined by Section 101(9) of CERCLA.</a:t>
            </a:r>
          </a:p>
          <a:p>
            <a:pPr algn="just"/>
            <a:endParaRPr lang="en-US" sz="1400" dirty="0">
              <a:latin typeface="+mj-lt"/>
            </a:endParaRPr>
          </a:p>
          <a:p>
            <a:pPr algn="just"/>
            <a:r>
              <a:rPr lang="en-US" sz="1400" dirty="0">
                <a:latin typeface="+mj-lt"/>
              </a:rPr>
              <a:t> The CA states in part:</a:t>
            </a:r>
          </a:p>
          <a:p>
            <a:pPr algn="just"/>
            <a:endParaRPr lang="en-US" sz="1400" dirty="0">
              <a:latin typeface="+mj-lt"/>
            </a:endParaRPr>
          </a:p>
          <a:p>
            <a:pPr algn="just"/>
            <a:r>
              <a:rPr lang="en-US" sz="1400" dirty="0">
                <a:latin typeface="+mj-lt"/>
              </a:rPr>
              <a:t>. . . Beginning at or around 5:50 p.m. on September 20, 2016, and continuing until approximately 1:00 a.m. on September 21, 2016, approximately 10 ,000 gallons of wastewater, classified as a RCRA F005 waste, were discharged from Building 300 when the Maleic Sewer Tank (T-320) overflowed due to a pump malfunction. As a result, 2,000 gallons of wastewater was discharged to the surface of the ground in the gravel lot adjacent to Building 300, and 8,000 gallons flowed to the Building 100 concrete trench, which drains to the site's storm sewer system and ultimately to Motsch Run and Lake Erie (the "Release "). According to EPA' s calculation, 2000 gallons of the wastewater equals approximately 16,680 pounds, and 8,000 gallons equals approximately 66,720 pounds.</a:t>
            </a:r>
          </a:p>
          <a:p>
            <a:pPr algn="just"/>
            <a:endParaRPr lang="en-US" sz="1600" dirty="0" smtClean="0">
              <a:latin typeface="+mj-lt"/>
            </a:endParaRPr>
          </a:p>
          <a:p>
            <a:pPr algn="just"/>
            <a:endParaRPr lang="en-US" sz="16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43</a:t>
            </a:fld>
            <a:endParaRPr lang="en-US" dirty="0"/>
          </a:p>
        </p:txBody>
      </p:sp>
    </p:spTree>
    <p:extLst>
      <p:ext uri="{BB962C8B-B14F-4D97-AF65-F5344CB8AC3E}">
        <p14:creationId xmlns:p14="http://schemas.microsoft.com/office/powerpoint/2010/main" val="9922032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Release Reporting/CERCLA Enforcement: U.S. Environmental Protection Agency and Erie, Pennsylvania Chemical Manufacturing Facility Enter into Consent </a:t>
            </a:r>
            <a:r>
              <a:rPr lang="en-US" sz="2200" b="1" kern="0" dirty="0" smtClean="0">
                <a:solidFill>
                  <a:schemeClr val="bg1"/>
                </a:solidFill>
                <a:latin typeface="+mn-lt"/>
                <a:ea typeface="+mj-ea"/>
                <a:cs typeface="+mj-cs"/>
              </a:rPr>
              <a:t>Agreement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2000" dirty="0">
                <a:latin typeface="+mj-lt"/>
              </a:rPr>
              <a:t>Section 103 of CERCLA requires facilities to immediately notify the National Response Center of any release of hazardous substance in an amount equal to or greater than the reportable quantity for that substance. In order for a release to be considered reportable under CERCLA, there are three criteria that must be met which include the following:</a:t>
            </a:r>
          </a:p>
          <a:p>
            <a:pPr algn="just"/>
            <a:endParaRPr lang="en-US" sz="2000" dirty="0">
              <a:latin typeface="+mj-lt"/>
            </a:endParaRPr>
          </a:p>
          <a:p>
            <a:pPr marL="342900" indent="-342900" algn="just">
              <a:buFont typeface="Arial" panose="020B0604020202020204" pitchFamily="34" charset="0"/>
              <a:buChar char="•"/>
            </a:pPr>
            <a:r>
              <a:rPr lang="en-US" sz="2000" dirty="0">
                <a:latin typeface="+mj-lt"/>
              </a:rPr>
              <a:t>Be into the environment</a:t>
            </a:r>
          </a:p>
          <a:p>
            <a:pPr marL="342900" indent="-342900" algn="just">
              <a:buFont typeface="Arial" panose="020B0604020202020204" pitchFamily="34" charset="0"/>
              <a:buChar char="•"/>
            </a:pPr>
            <a:r>
              <a:rPr lang="en-US" sz="2000" dirty="0">
                <a:latin typeface="+mj-lt"/>
              </a:rPr>
              <a:t>Be equal to or exceed the reportable quantity for a particular substance</a:t>
            </a:r>
          </a:p>
          <a:p>
            <a:pPr marL="342900" indent="-342900" algn="just">
              <a:buFont typeface="Arial" panose="020B0604020202020204" pitchFamily="34" charset="0"/>
              <a:buChar char="•"/>
            </a:pPr>
            <a:r>
              <a:rPr lang="en-US" sz="2000" dirty="0">
                <a:latin typeface="+mj-lt"/>
              </a:rPr>
              <a:t>Occur within a 24-hour </a:t>
            </a:r>
            <a:r>
              <a:rPr lang="en-US" sz="2000" dirty="0" smtClean="0">
                <a:latin typeface="+mj-lt"/>
              </a:rPr>
              <a:t>period</a:t>
            </a:r>
          </a:p>
          <a:p>
            <a:pPr algn="just"/>
            <a:endParaRPr lang="en-US" sz="2000" dirty="0">
              <a:latin typeface="+mj-lt"/>
            </a:endParaRPr>
          </a:p>
          <a:p>
            <a:pPr algn="just"/>
            <a:r>
              <a:rPr lang="en-US" sz="2000" dirty="0">
                <a:latin typeface="+mj-lt"/>
              </a:rPr>
              <a:t>The terms “environment” and “facility” are very broadly defined by CERCLA.</a:t>
            </a:r>
            <a:endParaRPr lang="en-US" sz="20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44</a:t>
            </a:fld>
            <a:endParaRPr lang="en-US" dirty="0"/>
          </a:p>
        </p:txBody>
      </p:sp>
    </p:spTree>
    <p:extLst>
      <p:ext uri="{BB962C8B-B14F-4D97-AF65-F5344CB8AC3E}">
        <p14:creationId xmlns:p14="http://schemas.microsoft.com/office/powerpoint/2010/main" val="32021452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Release Reporting/CERCLA Enforcement: U.S. Environmental Protection Agency and Erie, Pennsylvania Chemical Manufacturing Facility Enter into Consent </a:t>
            </a:r>
            <a:r>
              <a:rPr lang="en-US" sz="2200" b="1" kern="0" dirty="0" smtClean="0">
                <a:solidFill>
                  <a:schemeClr val="bg1"/>
                </a:solidFill>
                <a:latin typeface="+mn-lt"/>
                <a:ea typeface="+mj-ea"/>
                <a:cs typeface="+mj-cs"/>
              </a:rPr>
              <a:t>Agreement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2000" dirty="0">
                <a:latin typeface="+mj-lt"/>
              </a:rPr>
              <a:t>F005 waste released is stated to be a CERCLA hazardous substance. Further, the CA contends that the Facility released a hazardous substance in a quantity equal to or exceeding a reportable quantity for that hazardous substance, requiring immediate notification to the National Response Center.</a:t>
            </a:r>
          </a:p>
          <a:p>
            <a:pPr algn="just"/>
            <a:endParaRPr lang="en-US" sz="2000" dirty="0">
              <a:latin typeface="+mj-lt"/>
            </a:endParaRPr>
          </a:p>
          <a:p>
            <a:pPr algn="just"/>
            <a:r>
              <a:rPr lang="en-US" sz="2000" dirty="0">
                <a:latin typeface="+mj-lt"/>
              </a:rPr>
              <a:t>BASF is stated to have been first aware that the release was occurring at approximately 5:50 p.m. on September 20, 2016. It is stated to have reported the release to the National Response Center at approximately 1:11 p.m. on September 21, 2016. As a result, it is alleged that BASF failed to immediately notify the National Response Center of the release as soon as BASF knew or should have known that a release of hazardous substance had occurred at the Facility in an amount equal to or exceeding the applicable reportable quantity.</a:t>
            </a:r>
            <a:endParaRPr lang="en-US" sz="20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45</a:t>
            </a:fld>
            <a:endParaRPr lang="en-US" dirty="0"/>
          </a:p>
        </p:txBody>
      </p:sp>
    </p:spTree>
    <p:extLst>
      <p:ext uri="{BB962C8B-B14F-4D97-AF65-F5344CB8AC3E}">
        <p14:creationId xmlns:p14="http://schemas.microsoft.com/office/powerpoint/2010/main" val="27649409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kumimoji="0" lang="en-US" sz="2800" b="1" i="0" u="none" strike="noStrike" kern="0" cap="none" spc="0" normalizeH="0" baseline="0" noProof="0" dirty="0" smtClean="0">
                <a:ln>
                  <a:noFill/>
                </a:ln>
                <a:solidFill>
                  <a:schemeClr val="bg1"/>
                </a:solidFill>
                <a:effectLst/>
                <a:uLnTx/>
                <a:uFillTx/>
                <a:latin typeface="+mn-lt"/>
                <a:ea typeface="+mj-ea"/>
                <a:cs typeface="+mj-cs"/>
              </a:rPr>
              <a:t>Solid/Hazardous Waste</a:t>
            </a:r>
            <a:r>
              <a:rPr kumimoji="0" lang="en-US" sz="2800" b="1" i="0" u="none" strike="noStrike" kern="0" cap="none" spc="0" normalizeH="0" noProof="0" dirty="0" smtClean="0">
                <a:ln>
                  <a:noFill/>
                </a:ln>
                <a:solidFill>
                  <a:schemeClr val="bg1"/>
                </a:solidFill>
                <a:effectLst/>
                <a:uLnTx/>
                <a:uFillTx/>
                <a:latin typeface="+mn-lt"/>
                <a:ea typeface="+mj-ea"/>
                <a:cs typeface="+mj-cs"/>
              </a:rPr>
              <a:t> Criminal Enforcement:  2019/2020 Examples</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8045958"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lgn="just">
              <a:buFont typeface="Arial" panose="020B0604020202020204" pitchFamily="34" charset="0"/>
              <a:buChar char="•"/>
            </a:pPr>
            <a:r>
              <a:rPr lang="en-US" dirty="0" smtClean="0">
                <a:latin typeface="+mn-lt"/>
              </a:rPr>
              <a:t>Besides civil enforcement provisions, almost every state (including Arkansas) and federal environmental media program includes potential criminal enforcement penalties.</a:t>
            </a:r>
          </a:p>
          <a:p>
            <a:pPr marL="342900" indent="-342900" algn="just">
              <a:buFont typeface="Arial" panose="020B0604020202020204" pitchFamily="34" charset="0"/>
              <a:buChar char="•"/>
            </a:pPr>
            <a:endParaRPr lang="en-US" dirty="0">
              <a:latin typeface="+mn-lt"/>
            </a:endParaRPr>
          </a:p>
          <a:p>
            <a:pPr marL="342900" indent="-342900" algn="just">
              <a:buFont typeface="Arial" panose="020B0604020202020204" pitchFamily="34" charset="0"/>
              <a:buChar char="•"/>
            </a:pPr>
            <a:r>
              <a:rPr lang="en-US" dirty="0" smtClean="0">
                <a:latin typeface="+mn-lt"/>
              </a:rPr>
              <a:t>Generally speaking, criminal enforcement is potentially imposed when there is a “knowing” violation of a statute or regulation.</a:t>
            </a:r>
          </a:p>
          <a:p>
            <a:pPr marL="342900" indent="-342900" algn="just">
              <a:buFont typeface="Arial" panose="020B0604020202020204" pitchFamily="34" charset="0"/>
              <a:buChar char="•"/>
            </a:pPr>
            <a:endParaRPr lang="en-US" dirty="0">
              <a:latin typeface="+mn-lt"/>
            </a:endParaRPr>
          </a:p>
          <a:p>
            <a:pPr marL="342900" indent="-342900" algn="just">
              <a:buFont typeface="Arial" panose="020B0604020202020204" pitchFamily="34" charset="0"/>
              <a:buChar char="•"/>
            </a:pPr>
            <a:r>
              <a:rPr lang="en-US" dirty="0" smtClean="0">
                <a:latin typeface="+mn-lt"/>
              </a:rPr>
              <a:t>Environmental criminal enforcement more often occurs at the federal level.  </a:t>
            </a:r>
          </a:p>
          <a:p>
            <a:pPr algn="just"/>
            <a:endParaRPr lang="en-US" sz="22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46</a:t>
            </a:fld>
            <a:endParaRPr lang="en-US" dirty="0"/>
          </a:p>
        </p:txBody>
      </p:sp>
    </p:spTree>
    <p:extLst>
      <p:ext uri="{BB962C8B-B14F-4D97-AF65-F5344CB8AC3E}">
        <p14:creationId xmlns:p14="http://schemas.microsoft.com/office/powerpoint/2010/main" val="17827235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kumimoji="0" lang="en-US" sz="2800" b="1" i="0" u="none" strike="noStrike" kern="0" cap="none" spc="0" normalizeH="0" baseline="0" noProof="0" dirty="0" smtClean="0">
                <a:ln>
                  <a:noFill/>
                </a:ln>
                <a:solidFill>
                  <a:schemeClr val="bg1"/>
                </a:solidFill>
                <a:effectLst/>
                <a:uLnTx/>
                <a:uFillTx/>
                <a:latin typeface="+mn-lt"/>
                <a:ea typeface="+mj-ea"/>
                <a:cs typeface="+mj-cs"/>
              </a:rPr>
              <a:t>Solid/Hazardous Waste</a:t>
            </a:r>
            <a:r>
              <a:rPr kumimoji="0" lang="en-US" sz="2800" b="1" i="0" u="none" strike="noStrike" kern="0" cap="none" spc="0" normalizeH="0" noProof="0" dirty="0" smtClean="0">
                <a:ln>
                  <a:noFill/>
                </a:ln>
                <a:solidFill>
                  <a:schemeClr val="bg1"/>
                </a:solidFill>
                <a:effectLst/>
                <a:uLnTx/>
                <a:uFillTx/>
                <a:latin typeface="+mn-lt"/>
                <a:ea typeface="+mj-ea"/>
                <a:cs typeface="+mj-cs"/>
              </a:rPr>
              <a:t> Criminal Enforcement:  2019/2020 Examples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8045958"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lgn="just">
              <a:buFont typeface="Arial" panose="020B0604020202020204" pitchFamily="34" charset="0"/>
              <a:buChar char="•"/>
            </a:pPr>
            <a:r>
              <a:rPr lang="en-US" dirty="0" smtClean="0">
                <a:latin typeface="+mj-lt"/>
              </a:rPr>
              <a:t>Below are a few random examples of federal criminal environmental enforcement from 2019/2020:</a:t>
            </a:r>
          </a:p>
          <a:p>
            <a:pPr marL="342900" indent="-342900" algn="just">
              <a:buFont typeface="Arial" panose="020B0604020202020204" pitchFamily="34" charset="0"/>
              <a:buChar char="•"/>
            </a:pPr>
            <a:endParaRPr lang="en-US" dirty="0">
              <a:latin typeface="+mj-lt"/>
            </a:endParaRPr>
          </a:p>
          <a:p>
            <a:pPr marL="800100" lvl="1" indent="-342900" algn="just">
              <a:buFont typeface="Courier New" panose="02070309020205020404" pitchFamily="49" charset="0"/>
              <a:buChar char="o"/>
            </a:pPr>
            <a:r>
              <a:rPr lang="en-US" dirty="0" smtClean="0">
                <a:latin typeface="+mj-lt"/>
              </a:rPr>
              <a:t>Illegal storage of hazardous waste/RCRA – Chemist sentenced in Illinois for alleged abandonment of various chemicals at a facility that required hundreds of thousands of dollars to remediate</a:t>
            </a:r>
          </a:p>
          <a:p>
            <a:pPr marL="800100" lvl="1" indent="-342900" algn="just">
              <a:buFont typeface="Courier New" panose="02070309020205020404" pitchFamily="49" charset="0"/>
              <a:buChar char="o"/>
            </a:pPr>
            <a:r>
              <a:rPr lang="en-US" dirty="0" smtClean="0">
                <a:latin typeface="+mj-lt"/>
              </a:rPr>
              <a:t>Illegal dumping of caustic waste/Clean Water Act – Washington State drum reconditioner allegedly used a hidden drain to dispose of caustic chemicals (high Ph level) into an adjacent storm sewer</a:t>
            </a:r>
          </a:p>
          <a:p>
            <a:pPr lvl="1" algn="just"/>
            <a:endParaRPr lang="en-US" sz="2200" dirty="0" smtClean="0">
              <a:latin typeface="+mj-lt"/>
            </a:endParaRPr>
          </a:p>
          <a:p>
            <a:pPr lvl="1" algn="just"/>
            <a:endParaRPr lang="en-US" sz="2200" dirty="0" smtClean="0">
              <a:latin typeface="+mj-lt"/>
            </a:endParaRPr>
          </a:p>
          <a:p>
            <a:pPr algn="just"/>
            <a:endParaRPr lang="en-US" sz="2200" dirty="0">
              <a:latin typeface="+mj-lt"/>
            </a:endParaRPr>
          </a:p>
          <a:p>
            <a:pPr algn="just"/>
            <a:endParaRPr lang="en-US" sz="22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47</a:t>
            </a:fld>
            <a:endParaRPr lang="en-US" dirty="0"/>
          </a:p>
        </p:txBody>
      </p:sp>
    </p:spTree>
    <p:extLst>
      <p:ext uri="{BB962C8B-B14F-4D97-AF65-F5344CB8AC3E}">
        <p14:creationId xmlns:p14="http://schemas.microsoft.com/office/powerpoint/2010/main" val="3071917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kumimoji="0" lang="en-US" sz="2800" b="1" i="0" u="none" strike="noStrike" kern="0" cap="none" spc="0" normalizeH="0" baseline="0" noProof="0" dirty="0" smtClean="0">
                <a:ln>
                  <a:noFill/>
                </a:ln>
                <a:solidFill>
                  <a:schemeClr val="bg1"/>
                </a:solidFill>
                <a:effectLst/>
                <a:uLnTx/>
                <a:uFillTx/>
                <a:latin typeface="+mn-lt"/>
                <a:ea typeface="+mj-ea"/>
                <a:cs typeface="+mj-cs"/>
              </a:rPr>
              <a:t>Solid/Hazardous Waste</a:t>
            </a:r>
            <a:r>
              <a:rPr kumimoji="0" lang="en-US" sz="2800" b="1" i="0" u="none" strike="noStrike" kern="0" cap="none" spc="0" normalizeH="0" noProof="0" dirty="0" smtClean="0">
                <a:ln>
                  <a:noFill/>
                </a:ln>
                <a:solidFill>
                  <a:schemeClr val="bg1"/>
                </a:solidFill>
                <a:effectLst/>
                <a:uLnTx/>
                <a:uFillTx/>
                <a:latin typeface="+mn-lt"/>
                <a:ea typeface="+mj-ea"/>
                <a:cs typeface="+mj-cs"/>
              </a:rPr>
              <a:t> Criminal Enforcement:  2019/2020 Examples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8045958"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800100" lvl="1" indent="-342900" algn="just">
              <a:buFont typeface="Courier New" panose="02070309020205020404" pitchFamily="49" charset="0"/>
              <a:buChar char="o"/>
            </a:pPr>
            <a:r>
              <a:rPr lang="en-US" sz="2800" dirty="0" smtClean="0">
                <a:latin typeface="+mj-lt"/>
              </a:rPr>
              <a:t>Illegal hazardous waste storage/RCRA – Kansas laboratory found guilty of storing hazardous waste without a license after facility closed and failed to undergo a decommissioning decontamination process</a:t>
            </a:r>
          </a:p>
          <a:p>
            <a:pPr marL="800100" lvl="1" indent="-342900" algn="just">
              <a:buFont typeface="Courier New" panose="02070309020205020404" pitchFamily="49" charset="0"/>
              <a:buChar char="o"/>
            </a:pPr>
            <a:r>
              <a:rPr lang="en-US" sz="2800" dirty="0" smtClean="0">
                <a:latin typeface="+mj-lt"/>
              </a:rPr>
              <a:t>Illegal transportation/RCRA – California coatings facility pleads guilty to illegally transporting hazardous waste from its facility without a manifest</a:t>
            </a:r>
          </a:p>
          <a:p>
            <a:pPr algn="just"/>
            <a:endParaRPr lang="en-US" sz="2200" dirty="0">
              <a:latin typeface="+mj-lt"/>
            </a:endParaRPr>
          </a:p>
          <a:p>
            <a:pPr algn="just"/>
            <a:endParaRPr lang="en-US" sz="22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48</a:t>
            </a:fld>
            <a:endParaRPr lang="en-US" dirty="0"/>
          </a:p>
        </p:txBody>
      </p:sp>
    </p:spTree>
    <p:extLst>
      <p:ext uri="{BB962C8B-B14F-4D97-AF65-F5344CB8AC3E}">
        <p14:creationId xmlns:p14="http://schemas.microsoft.com/office/powerpoint/2010/main" val="18301191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kumimoji="0" lang="en-US" sz="2800" b="1" i="0" u="none" strike="noStrike" kern="0" cap="none" spc="0" normalizeH="0" baseline="0" noProof="0" dirty="0" smtClean="0">
                <a:ln>
                  <a:noFill/>
                </a:ln>
                <a:solidFill>
                  <a:schemeClr val="bg1"/>
                </a:solidFill>
                <a:effectLst/>
                <a:uLnTx/>
                <a:uFillTx/>
                <a:latin typeface="+mn-lt"/>
                <a:ea typeface="+mj-ea"/>
                <a:cs typeface="+mj-cs"/>
              </a:rPr>
              <a:t>Solid/Hazardous Waste</a:t>
            </a:r>
            <a:r>
              <a:rPr kumimoji="0" lang="en-US" sz="2800" b="1" i="0" u="none" strike="noStrike" kern="0" cap="none" spc="0" normalizeH="0" noProof="0" dirty="0" smtClean="0">
                <a:ln>
                  <a:noFill/>
                </a:ln>
                <a:solidFill>
                  <a:schemeClr val="bg1"/>
                </a:solidFill>
                <a:effectLst/>
                <a:uLnTx/>
                <a:uFillTx/>
                <a:latin typeface="+mn-lt"/>
                <a:ea typeface="+mj-ea"/>
                <a:cs typeface="+mj-cs"/>
              </a:rPr>
              <a:t> Criminal Enforcement:  2019/2020 Examples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8045958"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800100" lvl="1" indent="-342900" algn="just">
              <a:buFont typeface="Courier New" panose="02070309020205020404" pitchFamily="49" charset="0"/>
              <a:buChar char="o"/>
            </a:pPr>
            <a:r>
              <a:rPr lang="en-US" dirty="0" smtClean="0">
                <a:latin typeface="+mj-lt"/>
              </a:rPr>
              <a:t>Making a false statement – Water system operator in Kansas sentenced for allegedly making a false statement and a report to a state environmental agency which contained falsely represented water samples at a water treatment plant</a:t>
            </a:r>
          </a:p>
          <a:p>
            <a:pPr marL="800100" lvl="1" indent="-342900" algn="just">
              <a:buFont typeface="Courier New" panose="02070309020205020404" pitchFamily="49" charset="0"/>
              <a:buChar char="o"/>
            </a:pPr>
            <a:r>
              <a:rPr lang="en-US" dirty="0" smtClean="0">
                <a:latin typeface="+mj-lt"/>
              </a:rPr>
              <a:t>Illegal storage of hazardous waste/RCRA – Company and individual sentenced for allegedly storing hazardous waste in various drums and containers (including a pit dug in the ground in the lower level of a building) to avoid legitimate transportation/disposal</a:t>
            </a:r>
          </a:p>
          <a:p>
            <a:pPr lvl="1" algn="just"/>
            <a:endParaRPr lang="en-US" sz="2200" dirty="0" smtClean="0">
              <a:latin typeface="+mj-lt"/>
            </a:endParaRPr>
          </a:p>
          <a:p>
            <a:pPr algn="just"/>
            <a:endParaRPr lang="en-US" sz="2200" dirty="0">
              <a:latin typeface="+mj-lt"/>
            </a:endParaRPr>
          </a:p>
          <a:p>
            <a:pPr algn="just"/>
            <a:endParaRPr lang="en-US" sz="22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49</a:t>
            </a:fld>
            <a:endParaRPr lang="en-US" dirty="0"/>
          </a:p>
        </p:txBody>
      </p:sp>
    </p:spTree>
    <p:extLst>
      <p:ext uri="{BB962C8B-B14F-4D97-AF65-F5344CB8AC3E}">
        <p14:creationId xmlns:p14="http://schemas.microsoft.com/office/powerpoint/2010/main" val="1285639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5" name="Rectangle 10"/>
          <p:cNvSpPr txBox="1">
            <a:spLocks noChangeArrowheads="1"/>
          </p:cNvSpPr>
          <p:nvPr/>
        </p:nvSpPr>
        <p:spPr bwMode="auto">
          <a:xfrm>
            <a:off x="662940" y="0"/>
            <a:ext cx="75438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ctr"/>
            <a:r>
              <a:rPr lang="en-US" dirty="0" smtClean="0">
                <a:solidFill>
                  <a:schemeClr val="bg1"/>
                </a:solidFill>
                <a:latin typeface="+mn-lt"/>
              </a:rPr>
              <a:t>Arkansas Medical Marijuana Rules/Waste Issues</a:t>
            </a:r>
            <a:endParaRPr lang="en-US" dirty="0">
              <a:solidFill>
                <a:schemeClr val="bg1"/>
              </a:solidFill>
              <a:latin typeface="+mn-lt"/>
            </a:endParaRPr>
          </a:p>
        </p:txBody>
      </p:sp>
      <p:sp>
        <p:nvSpPr>
          <p:cNvPr id="6" name="Rectangle 16"/>
          <p:cNvSpPr txBox="1">
            <a:spLocks noChangeArrowheads="1"/>
          </p:cNvSpPr>
          <p:nvPr/>
        </p:nvSpPr>
        <p:spPr bwMode="auto">
          <a:xfrm>
            <a:off x="685800" y="1592580"/>
            <a:ext cx="6858000" cy="48844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a:r>
              <a:rPr lang="en-US" sz="1600" dirty="0" smtClean="0">
                <a:latin typeface="+mn-lt"/>
              </a:rPr>
              <a:t>REMINDER</a:t>
            </a:r>
          </a:p>
          <a:p>
            <a:pPr algn="just"/>
            <a:r>
              <a:rPr lang="en-US" sz="1500" dirty="0">
                <a:latin typeface="+mn-lt"/>
              </a:rPr>
              <a:t>A</a:t>
            </a:r>
            <a:r>
              <a:rPr lang="en-US" sz="1500" dirty="0" smtClean="0">
                <a:latin typeface="+mn-lt"/>
              </a:rPr>
              <a:t> process </a:t>
            </a:r>
            <a:r>
              <a:rPr lang="en-US" sz="1500" dirty="0">
                <a:latin typeface="+mn-lt"/>
              </a:rPr>
              <a:t>has been established in which a “Qualifying Patient” can use medical marijuana. </a:t>
            </a:r>
            <a:r>
              <a:rPr lang="en-US" sz="1500" dirty="0" smtClean="0">
                <a:latin typeface="+mn-lt"/>
              </a:rPr>
              <a:t>The </a:t>
            </a:r>
            <a:r>
              <a:rPr lang="en-US" sz="1500" dirty="0">
                <a:latin typeface="+mn-lt"/>
              </a:rPr>
              <a:t>AMMA does restrict an employer’s ability to discriminate against a Qualifying Patient.  </a:t>
            </a:r>
            <a:r>
              <a:rPr lang="en-US" sz="1500" dirty="0" smtClean="0">
                <a:latin typeface="+mn-lt"/>
              </a:rPr>
              <a:t>Safety </a:t>
            </a:r>
            <a:r>
              <a:rPr lang="en-US" sz="1500" dirty="0">
                <a:latin typeface="+mn-lt"/>
              </a:rPr>
              <a:t>sensitive positions can exclude Qualifying Patients</a:t>
            </a:r>
            <a:r>
              <a:rPr lang="en-US" sz="1500" dirty="0" smtClean="0">
                <a:latin typeface="+mn-lt"/>
              </a:rPr>
              <a:t>.</a:t>
            </a:r>
          </a:p>
          <a:p>
            <a:pPr algn="just"/>
            <a:endParaRPr lang="en-US" sz="1500" dirty="0">
              <a:latin typeface="+mn-lt"/>
            </a:endParaRPr>
          </a:p>
          <a:p>
            <a:pPr algn="just"/>
            <a:r>
              <a:rPr lang="en-US" sz="1500" dirty="0" smtClean="0">
                <a:latin typeface="+mn-lt"/>
              </a:rPr>
              <a:t>ABC </a:t>
            </a:r>
            <a:r>
              <a:rPr lang="en-US" sz="1500" dirty="0">
                <a:latin typeface="+mn-lt"/>
              </a:rPr>
              <a:t>regulations require that medical marijuana being disposed of (i.e., waste) be rendered “unusable.”  Medical marijuana wastes and other wastes generated by the cultivation and dispensary processes were identified:</a:t>
            </a:r>
          </a:p>
          <a:p>
            <a:r>
              <a:rPr lang="en-US" sz="1500" dirty="0">
                <a:latin typeface="+mn-lt"/>
              </a:rPr>
              <a:t> </a:t>
            </a:r>
          </a:p>
          <a:p>
            <a:pPr marL="285750" lvl="0" indent="-285750">
              <a:buFont typeface="Arial" panose="020B0604020202020204" pitchFamily="34" charset="0"/>
              <a:buChar char="•"/>
            </a:pPr>
            <a:r>
              <a:rPr lang="en-US" sz="1500" dirty="0">
                <a:latin typeface="+mn-lt"/>
              </a:rPr>
              <a:t>Plants (including stalks, roots/soil) and unusable marijuana liquid concentrate or extract</a:t>
            </a:r>
          </a:p>
          <a:p>
            <a:pPr marL="285750" lvl="0" indent="-285750">
              <a:buFont typeface="Arial" panose="020B0604020202020204" pitchFamily="34" charset="0"/>
              <a:buChar char="•"/>
            </a:pPr>
            <a:r>
              <a:rPr lang="en-US" sz="1500" dirty="0">
                <a:latin typeface="+mn-lt"/>
              </a:rPr>
              <a:t>Solid concentrate or extract</a:t>
            </a:r>
          </a:p>
          <a:p>
            <a:pPr marL="285750" lvl="0" indent="-285750">
              <a:buFont typeface="Arial" panose="020B0604020202020204" pitchFamily="34" charset="0"/>
              <a:buChar char="•"/>
            </a:pPr>
            <a:r>
              <a:rPr lang="en-US" sz="1500" dirty="0">
                <a:latin typeface="+mn-lt"/>
              </a:rPr>
              <a:t>Examples:</a:t>
            </a:r>
          </a:p>
          <a:p>
            <a:pPr marL="1200150" lvl="2" indent="-285750">
              <a:buFont typeface="Courier New" panose="02070309020205020404" pitchFamily="49" charset="0"/>
              <a:buChar char="o"/>
            </a:pPr>
            <a:r>
              <a:rPr lang="en-US" sz="1500" dirty="0">
                <a:latin typeface="+mn-lt"/>
              </a:rPr>
              <a:t>Trim and solid plant material used to create an extract</a:t>
            </a:r>
          </a:p>
          <a:p>
            <a:pPr marL="1200150" lvl="2" indent="-285750">
              <a:buFont typeface="Courier New" panose="02070309020205020404" pitchFamily="49" charset="0"/>
              <a:buChar char="o"/>
            </a:pPr>
            <a:r>
              <a:rPr lang="en-US" sz="1500" dirty="0">
                <a:latin typeface="+mn-lt"/>
              </a:rPr>
              <a:t>Waste solvent</a:t>
            </a:r>
          </a:p>
          <a:p>
            <a:pPr marL="1200150" lvl="2" indent="-285750">
              <a:buFont typeface="Courier New" panose="02070309020205020404" pitchFamily="49" charset="0"/>
              <a:buChar char="o"/>
            </a:pPr>
            <a:r>
              <a:rPr lang="en-US" sz="1500" dirty="0">
                <a:latin typeface="+mn-lt"/>
              </a:rPr>
              <a:t>Laboratory waste</a:t>
            </a:r>
          </a:p>
          <a:p>
            <a:pPr marL="1200150" lvl="2" indent="-285750">
              <a:buFont typeface="Courier New" panose="02070309020205020404" pitchFamily="49" charset="0"/>
              <a:buChar char="o"/>
            </a:pPr>
            <a:r>
              <a:rPr lang="en-US" sz="1500" dirty="0">
                <a:latin typeface="+mn-lt"/>
              </a:rPr>
              <a:t>Extract that fails to meet quality testing</a:t>
            </a:r>
          </a:p>
          <a:p>
            <a:pPr marL="1200150" lvl="2" indent="-285750">
              <a:buFont typeface="Courier New" panose="02070309020205020404" pitchFamily="49" charset="0"/>
              <a:buChar char="o"/>
            </a:pPr>
            <a:r>
              <a:rPr lang="en-US" sz="1500" dirty="0">
                <a:latin typeface="+mn-lt"/>
              </a:rPr>
              <a:t>Used reactants</a:t>
            </a:r>
          </a:p>
          <a:p>
            <a:pPr marL="1200150" lvl="2" indent="-285750">
              <a:buFont typeface="Courier New" panose="02070309020205020404" pitchFamily="49" charset="0"/>
              <a:buChar char="o"/>
            </a:pPr>
            <a:r>
              <a:rPr lang="en-US" sz="1500" dirty="0">
                <a:latin typeface="+mn-lt"/>
              </a:rPr>
              <a:t>Residual pesticides/fertilizers</a:t>
            </a:r>
          </a:p>
          <a:p>
            <a:pPr marL="1200150" lvl="2" indent="-285750">
              <a:buFont typeface="Courier New" panose="02070309020205020404" pitchFamily="49" charset="0"/>
              <a:buChar char="o"/>
            </a:pPr>
            <a:r>
              <a:rPr lang="en-US" sz="1500" dirty="0">
                <a:latin typeface="+mn-lt"/>
              </a:rPr>
              <a:t>Cleaning solution</a:t>
            </a:r>
          </a:p>
          <a:p>
            <a:pPr marL="1200150" lvl="2" indent="-285750">
              <a:buFont typeface="Courier New" panose="02070309020205020404" pitchFamily="49" charset="0"/>
              <a:buChar char="o"/>
            </a:pPr>
            <a:r>
              <a:rPr lang="en-US" sz="1500" dirty="0">
                <a:latin typeface="+mn-lt"/>
              </a:rPr>
              <a:t>Lighting ballasts</a:t>
            </a:r>
          </a:p>
          <a:p>
            <a:r>
              <a:rPr lang="en-US" dirty="0"/>
              <a:t> </a:t>
            </a:r>
          </a:p>
          <a:p>
            <a:endParaRPr lang="en-US" sz="1800" dirty="0">
              <a:latin typeface="+mn-lt"/>
            </a:endParaRPr>
          </a:p>
          <a:p>
            <a:endParaRPr lang="en-US" sz="1800" dirty="0"/>
          </a:p>
          <a:p>
            <a:pPr lvl="0"/>
            <a:endParaRPr lang="en-US" sz="1800" dirty="0" smtClean="0">
              <a:latin typeface="Calibri" panose="020F0502020204030204" pitchFamily="34" charset="0"/>
            </a:endParaRPr>
          </a:p>
          <a:p>
            <a:pPr lvl="0"/>
            <a:endParaRPr lang="en-US" sz="2000" dirty="0">
              <a:latin typeface="Calibri" panose="020F0502020204030204" pitchFamily="34" charset="0"/>
            </a:endParaRPr>
          </a:p>
          <a:p>
            <a:pPr marL="342900" lvl="0" indent="-342900">
              <a:buFont typeface="Arial" panose="020B0604020202020204" pitchFamily="34" charset="0"/>
              <a:buChar char="•"/>
            </a:pPr>
            <a:endParaRPr lang="en-US" sz="2000" dirty="0">
              <a:latin typeface="Calibri" panose="020F0502020204030204" pitchFamily="34" charset="0"/>
            </a:endParaRPr>
          </a:p>
          <a:p>
            <a:endParaRPr lang="en-US" dirty="0">
              <a:latin typeface="Calibri" panose="020F0502020204030204" pitchFamily="34" charset="0"/>
            </a:endParaRPr>
          </a:p>
          <a:p>
            <a:endParaRPr lang="en-US" dirty="0">
              <a:latin typeface="Calibri" panose="020F0502020204030204" pitchFamily="34" charset="0"/>
            </a:endParaRPr>
          </a:p>
          <a:p>
            <a:pPr lvl="0"/>
            <a:endParaRPr lang="en-US" dirty="0">
              <a:latin typeface="Calibri" panose="020F0502020204030204" pitchFamily="34" charset="0"/>
            </a:endParaRPr>
          </a:p>
          <a:p>
            <a:pPr lvl="0" eaLnBrk="1" hangingPunct="1">
              <a:spcBef>
                <a:spcPct val="20000"/>
              </a:spcBef>
              <a:defRPr/>
            </a:pPr>
            <a:endParaRPr kumimoji="0" lang="en-US" b="0" u="none" strike="noStrike" kern="0" cap="none" spc="0" normalizeH="0" baseline="0" noProof="0" dirty="0" smtClean="0">
              <a:ln>
                <a:noFill/>
              </a:ln>
              <a:solidFill>
                <a:srgbClr val="00529F"/>
              </a:solidFill>
              <a:effectLst/>
              <a:uLnTx/>
              <a:uFillTx/>
              <a:latin typeface="Calibri" panose="020F0502020204030204" pitchFamily="34" charset="0"/>
              <a:ea typeface="+mn-ea"/>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b="0" i="0" u="none" strike="noStrike" kern="0" cap="none" spc="0" normalizeH="0" baseline="0" noProof="0" dirty="0" smtClean="0">
              <a:ln>
                <a:noFill/>
              </a:ln>
              <a:solidFill>
                <a:srgbClr val="00529F"/>
              </a:solidFill>
              <a:effectLst/>
              <a:uLnTx/>
              <a:uFillTx/>
              <a:latin typeface="Calibri" panose="020F0502020204030204" pitchFamily="34" charset="0"/>
              <a:ea typeface="+mn-ea"/>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5</a:t>
            </a:fld>
            <a:endParaRPr lang="en-US" dirty="0"/>
          </a:p>
        </p:txBody>
      </p:sp>
    </p:spTree>
    <p:extLst>
      <p:ext uri="{BB962C8B-B14F-4D97-AF65-F5344CB8AC3E}">
        <p14:creationId xmlns:p14="http://schemas.microsoft.com/office/powerpoint/2010/main" val="4178868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b="1" kern="0" dirty="0">
                <a:solidFill>
                  <a:schemeClr val="bg1"/>
                </a:solidFill>
                <a:latin typeface="+mn-lt"/>
                <a:ea typeface="+mj-ea"/>
                <a:cs typeface="+mj-cs"/>
              </a:rPr>
              <a:t>Solid Waste/Criminal Enforcement: Louisiana Department of Environmental Quality Announces Arrest of Orleans Parish Disposal Contractor for Alleged Illegal Dumping</a:t>
            </a:r>
            <a:endParaRPr kumimoji="0" lang="en-US"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endParaRPr lang="en-US" sz="2000" dirty="0" smtClean="0">
              <a:latin typeface="+mn-lt"/>
            </a:endParaRPr>
          </a:p>
          <a:p>
            <a:pPr algn="just"/>
            <a:r>
              <a:rPr lang="en-US" sz="2000" dirty="0" smtClean="0">
                <a:latin typeface="+mn-lt"/>
              </a:rPr>
              <a:t>The </a:t>
            </a:r>
            <a:r>
              <a:rPr lang="en-US" sz="2000" dirty="0">
                <a:latin typeface="+mn-lt"/>
              </a:rPr>
              <a:t>Louisiana Department of Environmental Quality </a:t>
            </a:r>
            <a:r>
              <a:rPr lang="en-US" sz="2000" dirty="0" smtClean="0">
                <a:latin typeface="+mn-lt"/>
              </a:rPr>
              <a:t>issued </a:t>
            </a:r>
            <a:r>
              <a:rPr lang="en-US" sz="2000" dirty="0">
                <a:latin typeface="+mn-lt"/>
              </a:rPr>
              <a:t>a September 10th news release stating that an Orleans Parish individual was arrested for allegedly violating environmental laws and criminal trespassing</a:t>
            </a:r>
            <a:r>
              <a:rPr lang="en-US" sz="2000" dirty="0" smtClean="0">
                <a:latin typeface="+mn-lt"/>
              </a:rPr>
              <a:t>.</a:t>
            </a:r>
          </a:p>
          <a:p>
            <a:pPr algn="just"/>
            <a:endParaRPr lang="en-US" sz="2000" dirty="0">
              <a:latin typeface="+mn-lt"/>
            </a:endParaRPr>
          </a:p>
          <a:p>
            <a:pPr algn="just"/>
            <a:r>
              <a:rPr lang="en-US" sz="2000" dirty="0">
                <a:latin typeface="+mn-lt"/>
              </a:rPr>
              <a:t>The Criminal Investigation Division of LDEQ arrested the individual.</a:t>
            </a:r>
          </a:p>
          <a:p>
            <a:pPr algn="just"/>
            <a:endParaRPr lang="en-US" sz="2000" dirty="0">
              <a:latin typeface="+mn-lt"/>
            </a:endParaRPr>
          </a:p>
          <a:p>
            <a:pPr algn="just"/>
            <a:r>
              <a:rPr lang="en-US" sz="2000" dirty="0">
                <a:latin typeface="+mn-lt"/>
              </a:rPr>
              <a:t>The charges include:</a:t>
            </a:r>
          </a:p>
          <a:p>
            <a:pPr algn="just"/>
            <a:endParaRPr lang="en-US" sz="2000" dirty="0">
              <a:latin typeface="+mn-lt"/>
            </a:endParaRPr>
          </a:p>
          <a:p>
            <a:pPr marL="342900" indent="-342900" algn="just">
              <a:buFont typeface="Arial" panose="020B0604020202020204" pitchFamily="34" charset="0"/>
              <a:buChar char="•"/>
            </a:pPr>
            <a:r>
              <a:rPr lang="en-US" sz="2000" dirty="0">
                <a:latin typeface="+mn-lt"/>
              </a:rPr>
              <a:t>Felony camp of dumping solid waste into waters of the state</a:t>
            </a:r>
          </a:p>
          <a:p>
            <a:pPr marL="342900" indent="-342900" algn="just">
              <a:buFont typeface="Arial" panose="020B0604020202020204" pitchFamily="34" charset="0"/>
              <a:buChar char="•"/>
            </a:pPr>
            <a:r>
              <a:rPr lang="en-US" sz="2000" dirty="0">
                <a:latin typeface="+mn-lt"/>
              </a:rPr>
              <a:t>Two misdemeanor counts of allegedly illegally disposing of solid waste</a:t>
            </a:r>
          </a:p>
          <a:p>
            <a:pPr marL="342900" indent="-342900" algn="just">
              <a:buFont typeface="Arial" panose="020B0604020202020204" pitchFamily="34" charset="0"/>
              <a:buChar char="•"/>
            </a:pPr>
            <a:r>
              <a:rPr lang="en-US" sz="2000" dirty="0">
                <a:latin typeface="+mn-lt"/>
              </a:rPr>
              <a:t>Twelve misdemeanor counts of criminal trespassing</a:t>
            </a:r>
            <a:endParaRPr lang="en-US" sz="2000" dirty="0" smtClean="0">
              <a:latin typeface="+mn-lt"/>
            </a:endParaRPr>
          </a:p>
          <a:p>
            <a:pPr algn="just"/>
            <a:endParaRPr lang="en-US" dirty="0">
              <a:latin typeface="+mj-lt"/>
            </a:endParaRPr>
          </a:p>
          <a:p>
            <a:pPr algn="just"/>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50</a:t>
            </a:fld>
            <a:endParaRPr lang="en-US" dirty="0"/>
          </a:p>
        </p:txBody>
      </p:sp>
    </p:spTree>
    <p:extLst>
      <p:ext uri="{BB962C8B-B14F-4D97-AF65-F5344CB8AC3E}">
        <p14:creationId xmlns:p14="http://schemas.microsoft.com/office/powerpoint/2010/main" val="18256628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b="1" kern="0" dirty="0">
                <a:solidFill>
                  <a:schemeClr val="bg1"/>
                </a:solidFill>
                <a:latin typeface="+mn-lt"/>
                <a:ea typeface="+mj-ea"/>
                <a:cs typeface="+mj-cs"/>
              </a:rPr>
              <a:t>Solid Waste/Criminal Enforcement: Louisiana Department of Environmental Quality Announces Arrest of Orleans Parish Disposal Contractor for Alleged Illegal </a:t>
            </a:r>
            <a:r>
              <a:rPr lang="en-US" b="1" kern="0" dirty="0" smtClean="0">
                <a:solidFill>
                  <a:schemeClr val="bg1"/>
                </a:solidFill>
                <a:latin typeface="+mn-lt"/>
                <a:ea typeface="+mj-ea"/>
                <a:cs typeface="+mj-cs"/>
              </a:rPr>
              <a:t>Dumping (cont)</a:t>
            </a:r>
            <a:endParaRPr kumimoji="0" lang="en-US"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dirty="0">
                <a:latin typeface="+mn-lt"/>
              </a:rPr>
              <a:t>LDEQ’s Criminal Investigation Section is stated to have received complaints in March 2019 about illegal dumping in New Orleans East. Investigators, with assistance from Louisiana State Police, are stated to have performed aerial surveillance of the dumpsite</a:t>
            </a:r>
            <a:r>
              <a:rPr lang="en-US" dirty="0" smtClean="0">
                <a:latin typeface="+mn-lt"/>
              </a:rPr>
              <a:t>.</a:t>
            </a:r>
          </a:p>
          <a:p>
            <a:pPr algn="just"/>
            <a:endParaRPr lang="en-US" dirty="0">
              <a:latin typeface="+mn-lt"/>
            </a:endParaRPr>
          </a:p>
          <a:p>
            <a:pPr algn="just"/>
            <a:r>
              <a:rPr lang="en-US" dirty="0">
                <a:latin typeface="+mj-lt"/>
              </a:rPr>
              <a:t>Note LDEQ uses drones for aerial surveillance and </a:t>
            </a:r>
            <a:r>
              <a:rPr lang="en-US" dirty="0" smtClean="0">
                <a:latin typeface="+mj-lt"/>
              </a:rPr>
              <a:t>enforcement</a:t>
            </a:r>
          </a:p>
          <a:p>
            <a:pPr algn="just"/>
            <a:endParaRPr lang="en-US" dirty="0">
              <a:latin typeface="+mj-lt"/>
            </a:endParaRPr>
          </a:p>
          <a:p>
            <a:pPr algn="just"/>
            <a:r>
              <a:rPr lang="en-US" dirty="0">
                <a:latin typeface="+mj-lt"/>
              </a:rPr>
              <a:t>The investigation allegedly determined that the individual was dumping construction and demolition debris on the ground and in wetland areas.</a:t>
            </a:r>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51</a:t>
            </a:fld>
            <a:endParaRPr lang="en-US" dirty="0"/>
          </a:p>
        </p:txBody>
      </p:sp>
    </p:spTree>
    <p:extLst>
      <p:ext uri="{BB962C8B-B14F-4D97-AF65-F5344CB8AC3E}">
        <p14:creationId xmlns:p14="http://schemas.microsoft.com/office/powerpoint/2010/main" val="427523802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Metal Processing Operations/California Hazardous Waste Control Law: West Coast Chapter-Institute of Scrap Recycling Industries Judicial Challenge to DTSC Jurisdiction</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28650" y="17983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dirty="0">
                <a:latin typeface="+mj-lt"/>
              </a:rPr>
              <a:t>The West Coast Chapter of the Institute of Scrap Recycling Industries, Inc., and several scrap </a:t>
            </a:r>
            <a:r>
              <a:rPr lang="en-US" dirty="0" smtClean="0">
                <a:latin typeface="+mj-lt"/>
              </a:rPr>
              <a:t>facilities </a:t>
            </a:r>
            <a:r>
              <a:rPr lang="en-US" dirty="0">
                <a:latin typeface="+mj-lt"/>
              </a:rPr>
              <a:t>filed a November 26th Complaint for Declaratory and Injunctive </a:t>
            </a:r>
            <a:r>
              <a:rPr lang="en-US" dirty="0" smtClean="0">
                <a:latin typeface="+mj-lt"/>
              </a:rPr>
              <a:t>Relief </a:t>
            </a:r>
            <a:r>
              <a:rPr lang="en-US" dirty="0">
                <a:latin typeface="+mj-lt"/>
              </a:rPr>
              <a:t>against the California Department of Toxic Substances Control </a:t>
            </a:r>
            <a:r>
              <a:rPr lang="en-US" dirty="0" smtClean="0">
                <a:latin typeface="+mj-lt"/>
              </a:rPr>
              <a:t>regarding </a:t>
            </a:r>
            <a:r>
              <a:rPr lang="en-US" dirty="0">
                <a:latin typeface="+mj-lt"/>
              </a:rPr>
              <a:t>an interpretation of that state agency that affects metal processing operations.</a:t>
            </a:r>
          </a:p>
          <a:p>
            <a:pPr algn="just"/>
            <a:endParaRPr lang="en-US" dirty="0">
              <a:latin typeface="+mj-lt"/>
            </a:endParaRPr>
          </a:p>
          <a:p>
            <a:pPr algn="just"/>
            <a:r>
              <a:rPr lang="en-US" dirty="0">
                <a:latin typeface="+mj-lt"/>
              </a:rPr>
              <a:t>The Scrap Facilities challenge the Department’s utilization of the Hazardous Waste Control </a:t>
            </a:r>
            <a:r>
              <a:rPr lang="en-US" dirty="0" smtClean="0">
                <a:latin typeface="+mj-lt"/>
              </a:rPr>
              <a:t>Law </a:t>
            </a:r>
            <a:r>
              <a:rPr lang="en-US" dirty="0">
                <a:latin typeface="+mj-lt"/>
              </a:rPr>
              <a:t>to require that such facilities obtain hazardous waste facility permits for metal processing operations conducted at metal shredding facilities</a:t>
            </a:r>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52</a:t>
            </a:fld>
            <a:endParaRPr lang="en-US" dirty="0"/>
          </a:p>
        </p:txBody>
      </p:sp>
    </p:spTree>
    <p:extLst>
      <p:ext uri="{BB962C8B-B14F-4D97-AF65-F5344CB8AC3E}">
        <p14:creationId xmlns:p14="http://schemas.microsoft.com/office/powerpoint/2010/main" val="22588345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Metal Processing Operations/California Hazardous Waste Control Law: West Coast Chapter-Institute of Scrap Recycling Industries Judicial Challenge to DTSC </a:t>
            </a:r>
            <a:r>
              <a:rPr lang="en-US" sz="2200" b="1" kern="0" dirty="0" smtClean="0">
                <a:solidFill>
                  <a:schemeClr val="bg1"/>
                </a:solidFill>
                <a:latin typeface="+mn-lt"/>
                <a:ea typeface="+mj-ea"/>
                <a:cs typeface="+mj-cs"/>
              </a:rPr>
              <a:t>Jurisdiction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28650" y="17983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1700" dirty="0">
                <a:latin typeface="+mj-lt"/>
              </a:rPr>
              <a:t>The Complaint describes “metal processing operations” as:</a:t>
            </a:r>
          </a:p>
          <a:p>
            <a:pPr algn="just"/>
            <a:endParaRPr lang="en-US" sz="1700" dirty="0">
              <a:latin typeface="+mj-lt"/>
            </a:endParaRPr>
          </a:p>
          <a:p>
            <a:pPr marL="342900" indent="-342900" algn="just">
              <a:buFont typeface="Arial" panose="020B0604020202020204" pitchFamily="34" charset="0"/>
              <a:buChar char="•"/>
            </a:pPr>
            <a:r>
              <a:rPr lang="en-US" sz="1700" dirty="0">
                <a:latin typeface="+mj-lt"/>
              </a:rPr>
              <a:t>the reduction in size of scrap metal through the use of an electric hammermill or other shredding </a:t>
            </a:r>
            <a:r>
              <a:rPr lang="en-US" sz="1700" dirty="0" smtClean="0">
                <a:latin typeface="+mj-lt"/>
              </a:rPr>
              <a:t>device</a:t>
            </a:r>
            <a:endParaRPr lang="en-US" sz="1700" dirty="0">
              <a:latin typeface="+mj-lt"/>
            </a:endParaRPr>
          </a:p>
          <a:p>
            <a:pPr marL="342900" indent="-342900" algn="just">
              <a:buFont typeface="Arial" panose="020B0604020202020204" pitchFamily="34" charset="0"/>
              <a:buChar char="•"/>
            </a:pPr>
            <a:r>
              <a:rPr lang="en-US" sz="1700" dirty="0">
                <a:latin typeface="+mj-lt"/>
              </a:rPr>
              <a:t>the subsequent separation, sorting and removal of ferrous and non-ferrous metal commodities from the shredded material exiting the hammermill or shredding device</a:t>
            </a:r>
          </a:p>
          <a:p>
            <a:pPr marL="342900" indent="-342900" algn="just">
              <a:buFont typeface="Arial" panose="020B0604020202020204" pitchFamily="34" charset="0"/>
              <a:buChar char="•"/>
            </a:pPr>
            <a:r>
              <a:rPr lang="en-US" sz="1700" dirty="0">
                <a:latin typeface="+mj-lt"/>
              </a:rPr>
              <a:t>the related receipt, stockpiling and handling of raw material feedstocks, intermediates and finished metal </a:t>
            </a:r>
            <a:r>
              <a:rPr lang="en-US" sz="1700" dirty="0" smtClean="0">
                <a:latin typeface="+mj-lt"/>
              </a:rPr>
              <a:t>products</a:t>
            </a:r>
          </a:p>
          <a:p>
            <a:pPr marL="342900" indent="-342900" algn="just">
              <a:buFont typeface="Arial" panose="020B0604020202020204" pitchFamily="34" charset="0"/>
              <a:buChar char="•"/>
            </a:pPr>
            <a:endParaRPr lang="en-US" sz="1700" dirty="0" smtClean="0">
              <a:latin typeface="+mj-lt"/>
            </a:endParaRPr>
          </a:p>
          <a:p>
            <a:pPr algn="just"/>
            <a:r>
              <a:rPr lang="en-US" sz="1700" dirty="0">
                <a:latin typeface="+mj-lt"/>
              </a:rPr>
              <a:t>Referenced facilities are argued to fall outside of the scope of the Department’s jurisdiction under the Law.</a:t>
            </a:r>
          </a:p>
          <a:p>
            <a:pPr algn="just"/>
            <a:endParaRPr lang="en-US" sz="1700" dirty="0">
              <a:latin typeface="+mj-lt"/>
            </a:endParaRPr>
          </a:p>
          <a:p>
            <a:pPr algn="just"/>
            <a:r>
              <a:rPr lang="en-US" sz="1700" dirty="0">
                <a:latin typeface="+mj-lt"/>
              </a:rPr>
              <a:t>The Complaint alleges that the Department is attempting to:</a:t>
            </a:r>
          </a:p>
          <a:p>
            <a:pPr algn="just"/>
            <a:endParaRPr lang="en-US" sz="1700" dirty="0">
              <a:latin typeface="+mj-lt"/>
            </a:endParaRPr>
          </a:p>
          <a:p>
            <a:pPr algn="just"/>
            <a:r>
              <a:rPr lang="en-US" sz="1700" dirty="0">
                <a:latin typeface="+mj-lt"/>
              </a:rPr>
              <a:t>. . . regulate metal processing operations as “treatment” of “hazardous waste” contrary to applicable laws, regulations and long-standing DTSC policy and practice.</a:t>
            </a:r>
          </a:p>
          <a:p>
            <a:pPr algn="just"/>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53</a:t>
            </a:fld>
            <a:endParaRPr lang="en-US" dirty="0"/>
          </a:p>
        </p:txBody>
      </p:sp>
    </p:spTree>
    <p:extLst>
      <p:ext uri="{BB962C8B-B14F-4D97-AF65-F5344CB8AC3E}">
        <p14:creationId xmlns:p14="http://schemas.microsoft.com/office/powerpoint/2010/main" val="29023256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Metal Processing Operations/California Hazardous Waste Control Law: West Coast Chapter-Institute of Scrap Recycling Industries Judicial Challenge to DTSC </a:t>
            </a:r>
            <a:r>
              <a:rPr lang="en-US" sz="2200" b="1" kern="0" dirty="0" smtClean="0">
                <a:solidFill>
                  <a:schemeClr val="bg1"/>
                </a:solidFill>
                <a:latin typeface="+mn-lt"/>
                <a:ea typeface="+mj-ea"/>
                <a:cs typeface="+mj-cs"/>
              </a:rPr>
              <a:t>Jurisdiction (cont)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2800" dirty="0">
                <a:latin typeface="+mj-lt"/>
              </a:rPr>
              <a:t>The Scrap Facilities arguments for the Department’s absence of regulatory authority include the proposition that metal processing conducted for the purpose of separating and removing valuable ferrous and non-ferrous metals from exempt scrap metal does not involve any form of waste management. The Department’s jurisdiction is stated to be limited to facilities that treat, store, or dispose of hazardous waste.</a:t>
            </a:r>
            <a:endParaRPr lang="en-US" sz="28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54</a:t>
            </a:fld>
            <a:endParaRPr lang="en-US" dirty="0"/>
          </a:p>
        </p:txBody>
      </p:sp>
    </p:spTree>
    <p:extLst>
      <p:ext uri="{BB962C8B-B14F-4D97-AF65-F5344CB8AC3E}">
        <p14:creationId xmlns:p14="http://schemas.microsoft.com/office/powerpoint/2010/main" val="207928724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5" name="Rectangle 10"/>
          <p:cNvSpPr txBox="1">
            <a:spLocks noChangeArrowheads="1"/>
          </p:cNvSpPr>
          <p:nvPr/>
        </p:nvSpPr>
        <p:spPr bwMode="auto">
          <a:xfrm>
            <a:off x="457200" y="1"/>
            <a:ext cx="77724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kumimoji="0" lang="en-US" sz="2800" b="1" i="0" u="none" strike="noStrike" kern="0" cap="none" spc="0" normalizeH="0" baseline="0" dirty="0" smtClean="0">
                <a:ln>
                  <a:noFill/>
                </a:ln>
                <a:solidFill>
                  <a:schemeClr val="bg1"/>
                </a:solidFill>
                <a:effectLst/>
                <a:uLnTx/>
                <a:uFillTx/>
                <a:latin typeface="+mn-lt"/>
                <a:ea typeface="+mj-ea"/>
                <a:cs typeface="+mj-cs"/>
              </a:rPr>
              <a:t>Solid Waste Incineration: U.S. District Court Addresses Challenge to Baltimore Ordinance</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668780"/>
            <a:ext cx="76581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eaLnBrk="1" hangingPunct="1">
              <a:spcBef>
                <a:spcPct val="20000"/>
              </a:spcBef>
              <a:defRPr/>
            </a:pPr>
            <a:r>
              <a:rPr kumimoji="0" lang="en-US" sz="2800" b="0" u="none" strike="noStrike" kern="0" cap="none" spc="0" normalizeH="0" noProof="0" dirty="0" smtClean="0">
                <a:ln>
                  <a:noFill/>
                </a:ln>
                <a:effectLst/>
                <a:uLnTx/>
                <a:uFillTx/>
                <a:latin typeface="+mn-lt"/>
                <a:ea typeface="+mn-ea"/>
              </a:rPr>
              <a:t>Preemption Issue – Can city displace state air rules?</a:t>
            </a:r>
          </a:p>
          <a:p>
            <a:pPr algn="just" eaLnBrk="1" hangingPunct="1">
              <a:spcBef>
                <a:spcPct val="20000"/>
              </a:spcBef>
              <a:defRPr/>
            </a:pPr>
            <a:endParaRPr lang="en-US" sz="2800" kern="0" dirty="0">
              <a:latin typeface="+mn-lt"/>
              <a:ea typeface="+mn-ea"/>
            </a:endParaRPr>
          </a:p>
          <a:p>
            <a:pPr algn="just" eaLnBrk="1" hangingPunct="1">
              <a:spcBef>
                <a:spcPct val="20000"/>
              </a:spcBef>
              <a:defRPr/>
            </a:pPr>
            <a:r>
              <a:rPr lang="en-US" sz="2800" kern="0" dirty="0">
                <a:latin typeface="+mn-lt"/>
                <a:ea typeface="+mn-ea"/>
              </a:rPr>
              <a:t>The United States District Court for the District of </a:t>
            </a:r>
            <a:r>
              <a:rPr lang="en-US" sz="2800" kern="0" dirty="0" smtClean="0">
                <a:latin typeface="+mn-lt"/>
                <a:ea typeface="+mn-ea"/>
              </a:rPr>
              <a:t>Maryland addressed </a:t>
            </a:r>
            <a:r>
              <a:rPr lang="en-US" sz="2800" kern="0" dirty="0">
                <a:latin typeface="+mn-lt"/>
                <a:ea typeface="+mn-ea"/>
              </a:rPr>
              <a:t>in a March 27th opinion a challenge to Baltimore’s regulation of solid waste </a:t>
            </a:r>
            <a:r>
              <a:rPr lang="en-US" sz="2800" kern="0" dirty="0" smtClean="0">
                <a:latin typeface="+mn-lt"/>
                <a:ea typeface="+mn-ea"/>
              </a:rPr>
              <a:t>incineration facilities </a:t>
            </a:r>
            <a:r>
              <a:rPr lang="en-US" sz="2800" kern="0" dirty="0">
                <a:latin typeface="+mn-lt"/>
                <a:ea typeface="+mn-ea"/>
              </a:rPr>
              <a:t>in the city. </a:t>
            </a:r>
            <a:r>
              <a:rPr lang="en-US" sz="2800" kern="0" dirty="0" smtClean="0">
                <a:latin typeface="+mn-lt"/>
                <a:ea typeface="+mn-ea"/>
              </a:rPr>
              <a:t>See</a:t>
            </a:r>
            <a:r>
              <a:rPr lang="en-US" sz="2800" kern="0" dirty="0">
                <a:latin typeface="+mn-lt"/>
                <a:ea typeface="+mn-ea"/>
              </a:rPr>
              <a:t> Wheelabrator Baltimore, L.P., v. Mayor and City Council of Baltimore, No. GLR-19-1264, 2020 WL 1491409 (D. Md. Mar. 27, 2020)</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55</a:t>
            </a:fld>
            <a:endParaRPr lang="en-US" dirty="0"/>
          </a:p>
        </p:txBody>
      </p:sp>
    </p:spTree>
    <p:extLst>
      <p:ext uri="{BB962C8B-B14F-4D97-AF65-F5344CB8AC3E}">
        <p14:creationId xmlns:p14="http://schemas.microsoft.com/office/powerpoint/2010/main" val="8692765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5" name="Rectangle 10"/>
          <p:cNvSpPr txBox="1">
            <a:spLocks noChangeArrowheads="1"/>
          </p:cNvSpPr>
          <p:nvPr/>
        </p:nvSpPr>
        <p:spPr bwMode="auto">
          <a:xfrm>
            <a:off x="457200" y="1"/>
            <a:ext cx="77724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kumimoji="0" lang="en-US" sz="2800" b="1" i="0" u="none" strike="noStrike" kern="0" cap="none" spc="0" normalizeH="0" baseline="0" dirty="0" smtClean="0">
                <a:ln>
                  <a:noFill/>
                </a:ln>
                <a:solidFill>
                  <a:schemeClr val="bg1"/>
                </a:solidFill>
                <a:effectLst/>
                <a:uLnTx/>
                <a:uFillTx/>
                <a:latin typeface="+mn-lt"/>
                <a:ea typeface="+mj-ea"/>
                <a:cs typeface="+mj-cs"/>
              </a:rPr>
              <a:t>Solid Waste Incineration: U.S. District Court Addresses Challenge to Baltimore Ordinance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668780"/>
            <a:ext cx="76581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sz="2000" dirty="0" smtClean="0">
              <a:latin typeface="+mj-lt"/>
            </a:endParaRPr>
          </a:p>
          <a:p>
            <a:r>
              <a:rPr lang="en-US" sz="1600" dirty="0" smtClean="0">
                <a:latin typeface="+mj-lt"/>
              </a:rPr>
              <a:t>The </a:t>
            </a:r>
            <a:r>
              <a:rPr lang="en-US" sz="1600" dirty="0">
                <a:latin typeface="+mj-lt"/>
              </a:rPr>
              <a:t>bases for the challenge included alleged causes of action such as preemption and equal protection.</a:t>
            </a:r>
          </a:p>
          <a:p>
            <a:r>
              <a:rPr lang="en-US" sz="1600" dirty="0">
                <a:latin typeface="+mj-lt"/>
              </a:rPr>
              <a:t>The initial suit was filed after the Baltimore City Council passed Ordinance </a:t>
            </a:r>
            <a:r>
              <a:rPr lang="en-US" sz="1600" dirty="0" smtClean="0">
                <a:latin typeface="+mj-lt"/>
              </a:rPr>
              <a:t>18-0306.</a:t>
            </a:r>
          </a:p>
          <a:p>
            <a:endParaRPr lang="en-US" sz="1600" dirty="0">
              <a:latin typeface="+mj-lt"/>
            </a:endParaRPr>
          </a:p>
          <a:p>
            <a:r>
              <a:rPr lang="en-US" sz="1600" dirty="0">
                <a:latin typeface="+mj-lt"/>
              </a:rPr>
              <a:t>The Ordinance is known as the Baltimore Clean Air Act (“BCAA” or the “Ordinance”). The Ordinance limits permissible emissions of certain pollutants, requires Continuous Emissions Monitoring Systems (“CEMS”) for certain pollutants, mandates that CEMS must be continuously active at all times a facility is operational, imposes penalties for lapses in CEMS exceeding thirty minutes, and establishes criminal penalties for violations</a:t>
            </a:r>
            <a:r>
              <a:rPr lang="en-US" sz="1600" dirty="0" smtClean="0">
                <a:latin typeface="+mj-lt"/>
              </a:rPr>
              <a:t>.</a:t>
            </a:r>
          </a:p>
          <a:p>
            <a:endParaRPr lang="en-US" sz="1600" dirty="0">
              <a:latin typeface="+mj-lt"/>
            </a:endParaRPr>
          </a:p>
          <a:p>
            <a:r>
              <a:rPr lang="en-US" sz="1600" dirty="0">
                <a:latin typeface="+mj-lt"/>
              </a:rPr>
              <a:t>The Ordinance’s strict liability penalties made certain conduct unlawful despite the fact that it was allowed under state law.</a:t>
            </a:r>
          </a:p>
          <a:p>
            <a:endParaRPr lang="en-US" sz="1600" dirty="0">
              <a:latin typeface="+mj-lt"/>
            </a:endParaRPr>
          </a:p>
          <a:p>
            <a:r>
              <a:rPr lang="en-US" sz="1600" dirty="0">
                <a:latin typeface="+mj-lt"/>
              </a:rPr>
              <a:t>The Court held that “the Ordinance is conflict preempted because it virtually invalidates the facilities’ state-issued Title V permits.”</a:t>
            </a:r>
          </a:p>
          <a:p>
            <a:endParaRPr lang="en-US" sz="20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56</a:t>
            </a:fld>
            <a:endParaRPr lang="en-US" dirty="0"/>
          </a:p>
        </p:txBody>
      </p:sp>
    </p:spTree>
    <p:extLst>
      <p:ext uri="{BB962C8B-B14F-4D97-AF65-F5344CB8AC3E}">
        <p14:creationId xmlns:p14="http://schemas.microsoft.com/office/powerpoint/2010/main" val="5372000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Landfill Expansion: Alabama Appellate Court Addresses Application of Groundwater Requirements</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endParaRPr lang="en-US" sz="2000" dirty="0" smtClean="0">
              <a:latin typeface="+mj-lt"/>
            </a:endParaRPr>
          </a:p>
          <a:p>
            <a:pPr algn="just"/>
            <a:r>
              <a:rPr lang="en-US" sz="2000" dirty="0" smtClean="0">
                <a:latin typeface="+mj-lt"/>
              </a:rPr>
              <a:t>The </a:t>
            </a:r>
            <a:r>
              <a:rPr lang="en-US" sz="2000" dirty="0">
                <a:latin typeface="+mj-lt"/>
              </a:rPr>
              <a:t>Court of Appeals of </a:t>
            </a:r>
            <a:r>
              <a:rPr lang="en-US" sz="2000" dirty="0" smtClean="0">
                <a:latin typeface="+mj-lt"/>
              </a:rPr>
              <a:t>Alabama addressed </a:t>
            </a:r>
            <a:r>
              <a:rPr lang="en-US" sz="2000" dirty="0">
                <a:latin typeface="+mj-lt"/>
              </a:rPr>
              <a:t>in a December 13th opinion a challenge to a Alabama Department of Environmental Management </a:t>
            </a:r>
            <a:r>
              <a:rPr lang="en-US" sz="2000" dirty="0" smtClean="0">
                <a:latin typeface="+mj-lt"/>
              </a:rPr>
              <a:t>decision </a:t>
            </a:r>
            <a:r>
              <a:rPr lang="en-US" sz="2000" dirty="0">
                <a:latin typeface="+mj-lt"/>
              </a:rPr>
              <a:t>to grant a permit allowing the expansion and modification of a solid waste landfill. See Gipson v. Alabama Department of Environmental Management, 2019 WL 6798567.</a:t>
            </a:r>
          </a:p>
          <a:p>
            <a:pPr algn="just"/>
            <a:endParaRPr lang="en-US" sz="2000" dirty="0">
              <a:latin typeface="+mj-lt"/>
            </a:endParaRPr>
          </a:p>
          <a:p>
            <a:pPr algn="just"/>
            <a:r>
              <a:rPr lang="en-US" sz="2000" dirty="0">
                <a:latin typeface="+mj-lt"/>
              </a:rPr>
              <a:t>Several individuals </a:t>
            </a:r>
            <a:r>
              <a:rPr lang="en-US" sz="2000" dirty="0" smtClean="0">
                <a:latin typeface="+mj-lt"/>
              </a:rPr>
              <a:t>challenged </a:t>
            </a:r>
            <a:r>
              <a:rPr lang="en-US" sz="2000" dirty="0">
                <a:latin typeface="+mj-lt"/>
              </a:rPr>
              <a:t>the renewal and modification of the landfill’s Solid Waste Permit arguing it violated certain ADEM Rules</a:t>
            </a:r>
            <a:r>
              <a:rPr lang="en-US" sz="2000" dirty="0" smtClean="0">
                <a:latin typeface="+mj-lt"/>
              </a:rPr>
              <a:t>.</a:t>
            </a:r>
          </a:p>
          <a:p>
            <a:pPr algn="just"/>
            <a:endParaRPr lang="en-US" sz="2000" dirty="0" smtClean="0">
              <a:latin typeface="+mj-lt"/>
            </a:endParaRPr>
          </a:p>
          <a:p>
            <a:pPr algn="just"/>
            <a:r>
              <a:rPr lang="en-US" sz="2000" dirty="0">
                <a:latin typeface="+mj-lt"/>
              </a:rPr>
              <a:t>The Petitioners argued that the landfill did not comply with the groundwater requirements established for landfills by the ADEM rules.</a:t>
            </a:r>
          </a:p>
          <a:p>
            <a:pPr algn="just"/>
            <a:endParaRPr lang="en-US" sz="2800" dirty="0">
              <a:latin typeface="+mj-lt"/>
            </a:endParaRPr>
          </a:p>
          <a:p>
            <a:pPr algn="just"/>
            <a:endParaRPr lang="en-US" sz="2800" dirty="0">
              <a:latin typeface="+mj-lt"/>
            </a:endParaRPr>
          </a:p>
          <a:p>
            <a:pPr algn="just"/>
            <a:endParaRPr lang="en-US" sz="2800" dirty="0">
              <a:latin typeface="+mj-lt"/>
            </a:endParaRPr>
          </a:p>
          <a:p>
            <a:pPr algn="just"/>
            <a:endParaRPr lang="en-US" sz="28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57</a:t>
            </a:fld>
            <a:endParaRPr lang="en-US" dirty="0"/>
          </a:p>
        </p:txBody>
      </p:sp>
    </p:spTree>
    <p:extLst>
      <p:ext uri="{BB962C8B-B14F-4D97-AF65-F5344CB8AC3E}">
        <p14:creationId xmlns:p14="http://schemas.microsoft.com/office/powerpoint/2010/main" val="339101519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Landfill Expansion: Alabama Appellate Court Addresses Application of Groundwater </a:t>
            </a:r>
            <a:r>
              <a:rPr lang="en-US" sz="2800" b="1" kern="0" dirty="0" smtClean="0">
                <a:solidFill>
                  <a:schemeClr val="bg1"/>
                </a:solidFill>
                <a:latin typeface="+mn-lt"/>
                <a:ea typeface="+mj-ea"/>
                <a:cs typeface="+mj-cs"/>
              </a:rPr>
              <a:t>Requirements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8045958"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endParaRPr lang="en-US" dirty="0">
              <a:latin typeface="+mj-lt"/>
            </a:endParaRPr>
          </a:p>
          <a:p>
            <a:pPr algn="just"/>
            <a:r>
              <a:rPr lang="en-US" dirty="0">
                <a:latin typeface="+mj-lt"/>
              </a:rPr>
              <a:t>ADEM rules require that a landfill be designed so that the bottom elevation is a minimum of five feet (if measured during February, March, or April) or ten feet (if measured during the remaining nine months) above the estimated groundwater level beneath the landfill. Further, the rules define “groundwater” as “water below the land surface in the zone of saturation.” The “saturated zone” is defined as “that part of the earth’s crust in which all voids are filled with water.”</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58</a:t>
            </a:fld>
            <a:endParaRPr lang="en-US" dirty="0"/>
          </a:p>
        </p:txBody>
      </p:sp>
    </p:spTree>
    <p:extLst>
      <p:ext uri="{BB962C8B-B14F-4D97-AF65-F5344CB8AC3E}">
        <p14:creationId xmlns:p14="http://schemas.microsoft.com/office/powerpoint/2010/main" val="17276298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36576" y="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Landfill Expansion: Alabama Appellate Court Addresses Application of Groundwater </a:t>
            </a:r>
            <a:r>
              <a:rPr lang="en-US" sz="2800" b="1" kern="0" dirty="0" smtClean="0">
                <a:solidFill>
                  <a:schemeClr val="bg1"/>
                </a:solidFill>
                <a:latin typeface="+mn-lt"/>
                <a:ea typeface="+mj-ea"/>
                <a:cs typeface="+mj-cs"/>
              </a:rPr>
              <a:t>Requirements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640842" y="1813560"/>
            <a:ext cx="8045958"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1600" dirty="0">
                <a:latin typeface="+mn-lt"/>
              </a:rPr>
              <a:t>ADEM rules require that a landfill be designed so that the bottom elevation is a minimum of five feet (if measured during February, March, or April) or ten feet (if measured during the remaining nine months) above the estimated groundwater level beneath the landfill. Further, the rules define “groundwater” as “water below the land surface in the zone of saturation.” The “saturated zone” is defined as “that part of the earth’s crust in which all voids are filled with water.”</a:t>
            </a:r>
          </a:p>
          <a:p>
            <a:pPr algn="just"/>
            <a:endParaRPr lang="en-US" sz="1600" dirty="0" smtClean="0">
              <a:latin typeface="+mn-lt"/>
            </a:endParaRPr>
          </a:p>
          <a:p>
            <a:pPr algn="just"/>
            <a:r>
              <a:rPr lang="en-US" sz="1600" dirty="0" smtClean="0">
                <a:latin typeface="+mn-lt"/>
              </a:rPr>
              <a:t>ADEM </a:t>
            </a:r>
            <a:r>
              <a:rPr lang="en-US" sz="1600" dirty="0">
                <a:latin typeface="+mn-lt"/>
              </a:rPr>
              <a:t>interpreted this provision to mean that in order for a zone to be saturated it must be 100% filled with water. Also, even if water is present it must be interconnected and constitute a continuous zone of saturation.</a:t>
            </a:r>
          </a:p>
          <a:p>
            <a:pPr algn="just"/>
            <a:endParaRPr lang="en-US" sz="1600" dirty="0">
              <a:latin typeface="+mn-lt"/>
            </a:endParaRPr>
          </a:p>
          <a:p>
            <a:pPr algn="just"/>
            <a:r>
              <a:rPr lang="en-US" sz="1600" dirty="0">
                <a:latin typeface="+mn-lt"/>
              </a:rPr>
              <a:t>ADEM reasoned that the rule’s purpose is to prevent the spread of contaminants. If the groundwater is not interconnected and continuous, contaminants cannot spread.</a:t>
            </a:r>
          </a:p>
          <a:p>
            <a:pPr algn="just"/>
            <a:endParaRPr lang="en-US" sz="1600" dirty="0">
              <a:latin typeface="+mn-lt"/>
            </a:endParaRPr>
          </a:p>
          <a:p>
            <a:pPr algn="just"/>
            <a:r>
              <a:rPr lang="en-US" sz="1600" dirty="0">
                <a:latin typeface="+mn-lt"/>
              </a:rPr>
              <a:t>The possibility that groundwater was within the zone was admitted., However, there was not a sufficient showing of interconnectedness or the existence of a well that was 100% saturated. Therefore, the Petitioner’s appeal failed.</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59</a:t>
            </a:fld>
            <a:endParaRPr lang="en-US" dirty="0"/>
          </a:p>
        </p:txBody>
      </p:sp>
    </p:spTree>
    <p:extLst>
      <p:ext uri="{BB962C8B-B14F-4D97-AF65-F5344CB8AC3E}">
        <p14:creationId xmlns:p14="http://schemas.microsoft.com/office/powerpoint/2010/main" val="2386619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5" name="Rectangle 10"/>
          <p:cNvSpPr txBox="1">
            <a:spLocks noChangeArrowheads="1"/>
          </p:cNvSpPr>
          <p:nvPr/>
        </p:nvSpPr>
        <p:spPr bwMode="auto">
          <a:xfrm>
            <a:off x="662940" y="0"/>
            <a:ext cx="75438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ctr"/>
            <a:r>
              <a:rPr lang="en-US" dirty="0" smtClean="0">
                <a:solidFill>
                  <a:schemeClr val="bg1"/>
                </a:solidFill>
                <a:latin typeface="+mn-lt"/>
              </a:rPr>
              <a:t>Arkansas Medical Marijuana Rules/Waste Issues (Cont.)</a:t>
            </a:r>
            <a:endParaRPr lang="en-US" dirty="0">
              <a:solidFill>
                <a:schemeClr val="bg1"/>
              </a:solidFill>
              <a:latin typeface="+mn-lt"/>
            </a:endParaRPr>
          </a:p>
        </p:txBody>
      </p:sp>
      <p:sp>
        <p:nvSpPr>
          <p:cNvPr id="6" name="Rectangle 16"/>
          <p:cNvSpPr txBox="1">
            <a:spLocks noChangeArrowheads="1"/>
          </p:cNvSpPr>
          <p:nvPr/>
        </p:nvSpPr>
        <p:spPr bwMode="auto">
          <a:xfrm>
            <a:off x="685800" y="1592580"/>
            <a:ext cx="6858000" cy="49606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1800" dirty="0">
                <a:latin typeface="+mn-lt"/>
              </a:rPr>
              <a:t>ABC Regulation 18.1 specifically addresses disposal of marijuana by cultivation facilities and dispensaries.  Key provisions of this rule require that medical marijuana is rendered unusable by grinding and incorporating the cannabis plant waste with other ground materials so the resulting mix is at least 50% non-cannabis waste by volume.  If so, such materials can be transferred to a solid waste landfill, incinerator, etc., or compostable to such facilities</a:t>
            </a:r>
            <a:r>
              <a:rPr lang="en-US" sz="1800" dirty="0" smtClean="0">
                <a:latin typeface="+mn-lt"/>
              </a:rPr>
              <a:t>.</a:t>
            </a:r>
          </a:p>
          <a:p>
            <a:pPr algn="just"/>
            <a:endParaRPr lang="en-US" sz="1800" dirty="0">
              <a:latin typeface="+mn-lt"/>
            </a:endParaRPr>
          </a:p>
          <a:p>
            <a:pPr algn="just"/>
            <a:r>
              <a:rPr lang="en-US" sz="1800" dirty="0" smtClean="0">
                <a:latin typeface="+mn-lt"/>
              </a:rPr>
              <a:t>The </a:t>
            </a:r>
            <a:r>
              <a:rPr lang="en-US" sz="1800" dirty="0">
                <a:latin typeface="+mn-lt"/>
              </a:rPr>
              <a:t>need for solid waste management facilities and companies to address from a contractual standpoint medical marijuana waste generated issues was discussed.  Topics included:</a:t>
            </a:r>
          </a:p>
          <a:p>
            <a:r>
              <a:rPr lang="en-US" sz="1800" dirty="0">
                <a:latin typeface="+mn-lt"/>
              </a:rPr>
              <a:t> </a:t>
            </a:r>
          </a:p>
          <a:p>
            <a:pPr marL="285750" lvl="0" indent="-285750">
              <a:buFont typeface="Arial" panose="020B0604020202020204" pitchFamily="34" charset="0"/>
              <a:buChar char="•"/>
            </a:pPr>
            <a:r>
              <a:rPr lang="en-US" sz="1800" dirty="0">
                <a:latin typeface="+mn-lt"/>
              </a:rPr>
              <a:t>Potential liability for improper disposal of medical marijuana wastes</a:t>
            </a:r>
          </a:p>
          <a:p>
            <a:pPr marL="285750" lvl="0" indent="-285750">
              <a:buFont typeface="Arial" panose="020B0604020202020204" pitchFamily="34" charset="0"/>
              <a:buChar char="•"/>
            </a:pPr>
            <a:r>
              <a:rPr lang="en-US" sz="1800" dirty="0">
                <a:latin typeface="+mn-lt"/>
              </a:rPr>
              <a:t>Need to allocate liability in service agreements</a:t>
            </a:r>
          </a:p>
          <a:p>
            <a:pPr marL="285750" lvl="0" indent="-285750">
              <a:buFont typeface="Arial" panose="020B0604020202020204" pitchFamily="34" charset="0"/>
              <a:buChar char="•"/>
            </a:pPr>
            <a:r>
              <a:rPr lang="en-US" sz="1800" dirty="0">
                <a:latin typeface="+mn-lt"/>
              </a:rPr>
              <a:t>Generator warranty/certification that waste meets definition of unusable</a:t>
            </a:r>
          </a:p>
          <a:p>
            <a:pPr marL="285750" lvl="0" indent="-285750">
              <a:buFont typeface="Arial" panose="020B0604020202020204" pitchFamily="34" charset="0"/>
              <a:buChar char="•"/>
            </a:pPr>
            <a:r>
              <a:rPr lang="en-US" sz="1800" dirty="0">
                <a:latin typeface="+mn-lt"/>
              </a:rPr>
              <a:t>Use of waste profile</a:t>
            </a:r>
          </a:p>
          <a:p>
            <a:pPr marL="285750" lvl="0" indent="-285750">
              <a:buFont typeface="Arial" panose="020B0604020202020204" pitchFamily="34" charset="0"/>
              <a:buChar char="•"/>
            </a:pPr>
            <a:r>
              <a:rPr lang="en-US" sz="1800" dirty="0">
                <a:latin typeface="+mn-lt"/>
              </a:rPr>
              <a:t>Provisions for indemnity, rejection, expense for sending back, etc.</a:t>
            </a:r>
          </a:p>
          <a:p>
            <a:endParaRPr lang="en-US" dirty="0"/>
          </a:p>
          <a:p>
            <a:endParaRPr lang="en-US" sz="1800" dirty="0">
              <a:latin typeface="+mn-lt"/>
            </a:endParaRPr>
          </a:p>
          <a:p>
            <a:endParaRPr lang="en-US" sz="1800" dirty="0"/>
          </a:p>
          <a:p>
            <a:pPr lvl="0"/>
            <a:endParaRPr lang="en-US" sz="1800" dirty="0" smtClean="0">
              <a:latin typeface="Calibri" panose="020F0502020204030204" pitchFamily="34" charset="0"/>
            </a:endParaRPr>
          </a:p>
          <a:p>
            <a:pPr lvl="0"/>
            <a:endParaRPr lang="en-US" sz="2000" dirty="0">
              <a:latin typeface="Calibri" panose="020F0502020204030204" pitchFamily="34" charset="0"/>
            </a:endParaRPr>
          </a:p>
          <a:p>
            <a:pPr marL="342900" lvl="0" indent="-342900">
              <a:buFont typeface="Arial" panose="020B0604020202020204" pitchFamily="34" charset="0"/>
              <a:buChar char="•"/>
            </a:pPr>
            <a:endParaRPr lang="en-US" sz="2000" dirty="0">
              <a:latin typeface="Calibri" panose="020F0502020204030204" pitchFamily="34" charset="0"/>
            </a:endParaRPr>
          </a:p>
          <a:p>
            <a:endParaRPr lang="en-US" dirty="0">
              <a:latin typeface="Calibri" panose="020F0502020204030204" pitchFamily="34" charset="0"/>
            </a:endParaRPr>
          </a:p>
          <a:p>
            <a:endParaRPr lang="en-US" dirty="0">
              <a:latin typeface="Calibri" panose="020F0502020204030204" pitchFamily="34" charset="0"/>
            </a:endParaRPr>
          </a:p>
          <a:p>
            <a:pPr lvl="0"/>
            <a:endParaRPr lang="en-US" dirty="0">
              <a:latin typeface="Calibri" panose="020F0502020204030204" pitchFamily="34" charset="0"/>
            </a:endParaRPr>
          </a:p>
          <a:p>
            <a:pPr lvl="0" eaLnBrk="1" hangingPunct="1">
              <a:spcBef>
                <a:spcPct val="20000"/>
              </a:spcBef>
              <a:defRPr/>
            </a:pPr>
            <a:endParaRPr kumimoji="0" lang="en-US" b="0" u="none" strike="noStrike" kern="0" cap="none" spc="0" normalizeH="0" baseline="0" noProof="0" dirty="0" smtClean="0">
              <a:ln>
                <a:noFill/>
              </a:ln>
              <a:solidFill>
                <a:srgbClr val="00529F"/>
              </a:solidFill>
              <a:effectLst/>
              <a:uLnTx/>
              <a:uFillTx/>
              <a:latin typeface="Calibri" panose="020F0502020204030204" pitchFamily="34" charset="0"/>
              <a:ea typeface="+mn-ea"/>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b="0" i="0" u="none" strike="noStrike" kern="0" cap="none" spc="0" normalizeH="0" baseline="0" noProof="0" dirty="0" smtClean="0">
              <a:ln>
                <a:noFill/>
              </a:ln>
              <a:solidFill>
                <a:srgbClr val="00529F"/>
              </a:solidFill>
              <a:effectLst/>
              <a:uLnTx/>
              <a:uFillTx/>
              <a:latin typeface="Calibri" panose="020F0502020204030204" pitchFamily="34" charset="0"/>
              <a:ea typeface="+mn-ea"/>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6</a:t>
            </a:fld>
            <a:endParaRPr lang="en-US" dirty="0"/>
          </a:p>
        </p:txBody>
      </p:sp>
    </p:spTree>
    <p:extLst>
      <p:ext uri="{BB962C8B-B14F-4D97-AF65-F5344CB8AC3E}">
        <p14:creationId xmlns:p14="http://schemas.microsoft.com/office/powerpoint/2010/main" val="325226676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Contamination Limit/Recyclables: MRF Operator Lawsuit Alleging Connecticut Authority Violation of Sorting/Marketing Agreement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1600" dirty="0" smtClean="0">
                <a:latin typeface="+mj-lt"/>
              </a:rPr>
              <a:t>FCR, LLC (“FCR”) filed a May 28th Complaint in Superior Court (Judicial District of Hartford) alleging that Materials Innovation and Recycling Authority (“MIRA”) has violated a Recycling Facility Operations and Maintenance Agreement (“Agreement”).</a:t>
            </a:r>
          </a:p>
          <a:p>
            <a:pPr algn="just"/>
            <a:endParaRPr lang="en-US" sz="1600" dirty="0" smtClean="0">
              <a:latin typeface="+mj-lt"/>
            </a:endParaRPr>
          </a:p>
          <a:p>
            <a:pPr algn="just"/>
            <a:r>
              <a:rPr lang="en-US" sz="1600" dirty="0" smtClean="0">
                <a:latin typeface="+mj-lt"/>
              </a:rPr>
              <a:t>The alleged violations by MIRA include failure to prevent excessive levels of contamination in incoming recyclables.</a:t>
            </a:r>
          </a:p>
          <a:p>
            <a:pPr algn="just"/>
            <a:endParaRPr lang="en-US" sz="1600" dirty="0" smtClean="0">
              <a:latin typeface="+mj-lt"/>
            </a:endParaRPr>
          </a:p>
          <a:p>
            <a:pPr algn="just"/>
            <a:r>
              <a:rPr lang="en-US" sz="1600" dirty="0" smtClean="0">
                <a:latin typeface="+mj-lt"/>
              </a:rPr>
              <a:t>MIRA is stated to have agreed that FCR would not need to process loads of recyclables that were contaminated, which were defined as:</a:t>
            </a:r>
          </a:p>
          <a:p>
            <a:pPr algn="just"/>
            <a:endParaRPr lang="en-US" sz="1600" dirty="0" smtClean="0">
              <a:latin typeface="+mj-lt"/>
            </a:endParaRPr>
          </a:p>
          <a:p>
            <a:pPr lvl="1" algn="just"/>
            <a:r>
              <a:rPr lang="en-US" sz="1600" dirty="0" smtClean="0">
                <a:latin typeface="+mj-lt"/>
              </a:rPr>
              <a:t>. . . loads that consisted of more than five percent unrecoverable materials, or that originated from more than one municipality.</a:t>
            </a:r>
          </a:p>
          <a:p>
            <a:pPr lvl="1" algn="just"/>
            <a:endParaRPr lang="en-US" sz="1600" dirty="0" smtClean="0">
              <a:latin typeface="+mj-lt"/>
            </a:endParaRPr>
          </a:p>
          <a:p>
            <a:pPr marL="55563" lvl="1" algn="just"/>
            <a:r>
              <a:rPr lang="en-US" sz="1600" dirty="0">
                <a:latin typeface="+mj-lt"/>
              </a:rPr>
              <a:t>FCR alleges that these requirements were integral to ensuring its revenue (i.e., compensation under the Agreement). In other words, the company stated that the more contaminated the incoming recycling, the greater processing costs it incurred to refine the stream into salable sorted recyclables.</a:t>
            </a:r>
          </a:p>
          <a:p>
            <a:pPr lvl="1" algn="just"/>
            <a:endParaRPr lang="en-US" sz="2000" dirty="0" smtClean="0">
              <a:latin typeface="+mj-lt"/>
            </a:endParaRPr>
          </a:p>
          <a:p>
            <a:pPr lvl="1" algn="just"/>
            <a:endParaRPr lang="en-US" sz="2000" dirty="0" smtClean="0">
              <a:latin typeface="+mj-lt"/>
            </a:endParaRPr>
          </a:p>
          <a:p>
            <a:pPr lvl="1" algn="just"/>
            <a:endParaRPr lang="en-US" sz="20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60</a:t>
            </a:fld>
            <a:endParaRPr lang="en-US" dirty="0"/>
          </a:p>
        </p:txBody>
      </p:sp>
    </p:spTree>
    <p:extLst>
      <p:ext uri="{BB962C8B-B14F-4D97-AF65-F5344CB8AC3E}">
        <p14:creationId xmlns:p14="http://schemas.microsoft.com/office/powerpoint/2010/main" val="42101797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Cathode Ray Tubes/Warehouse: Federal Court Addresses Superfund Corporate Veil Piercing Issue</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1600" dirty="0">
                <a:latin typeface="+mj-lt"/>
              </a:rPr>
              <a:t>The United States District Court for the Southern District of Ohio (“Court”) addressed in a November 13th Order an issue arising out of a </a:t>
            </a:r>
            <a:r>
              <a:rPr lang="en-US" sz="1600" dirty="0" smtClean="0">
                <a:latin typeface="+mj-lt"/>
              </a:rPr>
              <a:t>Superfund </a:t>
            </a:r>
            <a:r>
              <a:rPr lang="en-US" sz="1600" dirty="0">
                <a:latin typeface="+mj-lt"/>
              </a:rPr>
              <a:t>cost recovery action. See Garrison Southfield Park LLC v. Closed Loop Ref. and Recovery Inc., No. 2:17-cv-783, 2019 WL 5962684, slip copy (S.D. Ohio Nov. 13, 2019).</a:t>
            </a:r>
          </a:p>
          <a:p>
            <a:pPr algn="just"/>
            <a:endParaRPr lang="en-US" sz="1600" dirty="0">
              <a:latin typeface="+mj-lt"/>
            </a:endParaRPr>
          </a:p>
          <a:p>
            <a:pPr algn="just"/>
            <a:r>
              <a:rPr lang="en-US" sz="1600" dirty="0">
                <a:latin typeface="+mj-lt"/>
              </a:rPr>
              <a:t>The action stems from the alleged improper disposal of electronic waste in a leased warehouse.</a:t>
            </a:r>
          </a:p>
          <a:p>
            <a:pPr algn="just"/>
            <a:endParaRPr lang="en-US" sz="1600" dirty="0">
              <a:latin typeface="+mj-lt"/>
            </a:endParaRPr>
          </a:p>
          <a:p>
            <a:pPr algn="just"/>
            <a:r>
              <a:rPr lang="en-US" sz="1600" dirty="0">
                <a:latin typeface="+mj-lt"/>
              </a:rPr>
              <a:t>The plaintiff, Garrison Southfield Park (“Garrison”), initially filed suit alleging that multiple defendants caused environmental contamination at two of Garrison’s warehouses in Columbus, Ohio. According to Garrison, the warehouses contain more than 64,000 tons of hazardous electronic waste</a:t>
            </a:r>
            <a:r>
              <a:rPr lang="en-US" sz="1600" dirty="0" smtClean="0">
                <a:latin typeface="+mj-lt"/>
              </a:rPr>
              <a:t>.</a:t>
            </a:r>
          </a:p>
          <a:p>
            <a:pPr algn="just"/>
            <a:endParaRPr lang="en-US" sz="1600" dirty="0">
              <a:latin typeface="+mj-lt"/>
            </a:endParaRPr>
          </a:p>
          <a:p>
            <a:pPr algn="just"/>
            <a:r>
              <a:rPr lang="en-US" sz="1600" dirty="0">
                <a:latin typeface="+mj-lt"/>
              </a:rPr>
              <a:t>Moshe Silagi, was the former managing member of MS-South, LLC, the company that sold the warehouses to Garrison. An option was provided to lease the other warehouse.</a:t>
            </a:r>
          </a:p>
          <a:p>
            <a:pPr algn="just"/>
            <a:endParaRPr lang="en-US" sz="1800" dirty="0" smtClean="0">
              <a:latin typeface="+mj-lt"/>
            </a:endParaRPr>
          </a:p>
          <a:p>
            <a:pPr algn="just"/>
            <a:endParaRPr lang="en-US" sz="2000" dirty="0">
              <a:latin typeface="+mj-lt"/>
            </a:endParaRPr>
          </a:p>
          <a:p>
            <a:pPr algn="just"/>
            <a:endParaRPr lang="en-US" sz="20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61</a:t>
            </a:fld>
            <a:endParaRPr lang="en-US" dirty="0"/>
          </a:p>
        </p:txBody>
      </p:sp>
    </p:spTree>
    <p:extLst>
      <p:ext uri="{BB962C8B-B14F-4D97-AF65-F5344CB8AC3E}">
        <p14:creationId xmlns:p14="http://schemas.microsoft.com/office/powerpoint/2010/main" val="14861643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Cathode Ray Tubes/Warehouse: Federal Court Addresses Superfund Corporate Veil Piercing </a:t>
            </a:r>
            <a:r>
              <a:rPr lang="en-US" sz="2800" b="1" kern="0" dirty="0" smtClean="0">
                <a:solidFill>
                  <a:schemeClr val="bg1"/>
                </a:solidFill>
                <a:latin typeface="+mn-lt"/>
                <a:ea typeface="+mj-ea"/>
                <a:cs typeface="+mj-cs"/>
              </a:rPr>
              <a:t>Issue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endParaRPr lang="en-US" sz="2000" dirty="0">
              <a:latin typeface="+mj-lt"/>
            </a:endParaRPr>
          </a:p>
          <a:p>
            <a:pPr algn="just"/>
            <a:r>
              <a:rPr lang="en-US" sz="1600" dirty="0">
                <a:latin typeface="+mj-lt"/>
              </a:rPr>
              <a:t>Garrison alleges that under the lease agreement, Closed Loop was required to comply with federal and state hazardous waste laws</a:t>
            </a:r>
            <a:r>
              <a:rPr lang="en-US" sz="1600" dirty="0" smtClean="0">
                <a:latin typeface="+mj-lt"/>
              </a:rPr>
              <a:t>.</a:t>
            </a:r>
          </a:p>
          <a:p>
            <a:pPr algn="just"/>
            <a:endParaRPr lang="en-US" sz="1600" dirty="0">
              <a:latin typeface="+mj-lt"/>
            </a:endParaRPr>
          </a:p>
          <a:p>
            <a:pPr algn="just"/>
            <a:r>
              <a:rPr lang="en-US" sz="1600" dirty="0">
                <a:latin typeface="+mj-lt"/>
              </a:rPr>
              <a:t>Closed Loop allegedly misrepresented that it qualified for the conditional exclusion by processing CRTs through disassembly and glass breaking but then storing most of the crushed CRT glass in one of the warehouses. According to Garrison, Closed Loop improperly accumulated massive amounts of crushed CRT glass and intact CRTs at the warehouses</a:t>
            </a:r>
            <a:r>
              <a:rPr lang="en-US" sz="1600" dirty="0" smtClean="0">
                <a:latin typeface="+mj-lt"/>
              </a:rPr>
              <a:t>.</a:t>
            </a:r>
          </a:p>
          <a:p>
            <a:pPr algn="just"/>
            <a:endParaRPr lang="en-US" sz="1600" dirty="0">
              <a:latin typeface="+mj-lt"/>
            </a:endParaRPr>
          </a:p>
          <a:p>
            <a:pPr algn="just"/>
            <a:r>
              <a:rPr lang="en-US" sz="1600" dirty="0">
                <a:latin typeface="+mj-lt"/>
              </a:rPr>
              <a:t>Defendant Silagi allegedly exercised total control over MS-South and made misrepresentations to Garrison in connection with the sale of the warehouses. These allegedly included the claim that the properties were not used for storage, treatment, or disposal of hazardous substances. Further, Silagi dissolved MS-South in an effort to avoid liability, according to Garrison.</a:t>
            </a:r>
          </a:p>
          <a:p>
            <a:pPr algn="just"/>
            <a:endParaRPr lang="en-US" sz="1600" dirty="0">
              <a:latin typeface="+mj-lt"/>
            </a:endParaRPr>
          </a:p>
          <a:p>
            <a:pPr algn="just"/>
            <a:r>
              <a:rPr lang="en-US" sz="1600" dirty="0">
                <a:latin typeface="+mj-lt"/>
              </a:rPr>
              <a:t>Garrison brought claims under CERCLA.</a:t>
            </a:r>
          </a:p>
          <a:p>
            <a:pPr algn="just"/>
            <a:endParaRPr lang="en-US" sz="2000" dirty="0">
              <a:latin typeface="+mj-lt"/>
            </a:endParaRPr>
          </a:p>
          <a:p>
            <a:pPr algn="just"/>
            <a:endParaRPr lang="en-US" sz="2000" dirty="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62</a:t>
            </a:fld>
            <a:endParaRPr lang="en-US" dirty="0"/>
          </a:p>
        </p:txBody>
      </p:sp>
    </p:spTree>
    <p:extLst>
      <p:ext uri="{BB962C8B-B14F-4D97-AF65-F5344CB8AC3E}">
        <p14:creationId xmlns:p14="http://schemas.microsoft.com/office/powerpoint/2010/main" val="361976587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Cathode Ray Tubes/Warehouse: Federal Court Addresses Superfund Corporate Veil Piercing </a:t>
            </a:r>
            <a:r>
              <a:rPr lang="en-US" sz="2800" b="1" kern="0" dirty="0" smtClean="0">
                <a:solidFill>
                  <a:schemeClr val="bg1"/>
                </a:solidFill>
                <a:latin typeface="+mn-lt"/>
                <a:ea typeface="+mj-ea"/>
                <a:cs typeface="+mj-cs"/>
              </a:rPr>
              <a:t>Issue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1600" dirty="0">
                <a:latin typeface="+mj-lt"/>
              </a:rPr>
              <a:t>Silagi argued that Garrison failed to plead one of the elements of a CERCLA claim—that Silagi is a potentially responsible party (i.e, “PRP”) under Section 107 of the statute. Silagi’s specific contention was that Garrison failed to plead sufficient facts to plausibly pierce MS-South’s corporate fail and hold Silagi personally liable</a:t>
            </a:r>
            <a:r>
              <a:rPr lang="en-US" sz="1600" dirty="0" smtClean="0">
                <a:latin typeface="+mj-lt"/>
              </a:rPr>
              <a:t>.</a:t>
            </a:r>
          </a:p>
          <a:p>
            <a:pPr algn="just"/>
            <a:endParaRPr lang="en-US" sz="1600" dirty="0">
              <a:latin typeface="+mj-lt"/>
            </a:endParaRPr>
          </a:p>
          <a:p>
            <a:pPr algn="just"/>
            <a:r>
              <a:rPr lang="en-US" sz="1600" dirty="0" smtClean="0">
                <a:latin typeface="+mj-lt"/>
              </a:rPr>
              <a:t>There </a:t>
            </a:r>
            <a:r>
              <a:rPr lang="en-US" sz="1600" dirty="0">
                <a:latin typeface="+mj-lt"/>
              </a:rPr>
              <a:t>is a three-prong test for determining whether the corporate veil has been pierced. Individual shareholders may be held personally liable when:</a:t>
            </a:r>
          </a:p>
          <a:p>
            <a:pPr algn="just"/>
            <a:endParaRPr lang="en-US" sz="1600" dirty="0">
              <a:latin typeface="+mj-lt"/>
            </a:endParaRPr>
          </a:p>
          <a:p>
            <a:pPr algn="just"/>
            <a:r>
              <a:rPr lang="en-US" sz="1600" dirty="0">
                <a:latin typeface="+mj-lt"/>
              </a:rPr>
              <a:t>(1) control over the corporation by those to be held liable was so complete that the corporation has no separate mind, will, or existence of its own,</a:t>
            </a:r>
          </a:p>
          <a:p>
            <a:pPr algn="just"/>
            <a:endParaRPr lang="en-US" sz="1600" dirty="0">
              <a:latin typeface="+mj-lt"/>
            </a:endParaRPr>
          </a:p>
          <a:p>
            <a:pPr algn="just"/>
            <a:r>
              <a:rPr lang="en-US" sz="1600" dirty="0">
                <a:latin typeface="+mj-lt"/>
              </a:rPr>
              <a:t>(2) control over the corporation by those to be held liable was exercised in such a manner as to commit fraud or an illegal act against the person seeking to disregard the corporate entity, and</a:t>
            </a:r>
          </a:p>
          <a:p>
            <a:pPr algn="just"/>
            <a:endParaRPr lang="en-US" sz="1600" dirty="0">
              <a:latin typeface="+mj-lt"/>
            </a:endParaRPr>
          </a:p>
          <a:p>
            <a:pPr algn="just"/>
            <a:r>
              <a:rPr lang="en-US" sz="1600" dirty="0">
                <a:latin typeface="+mj-lt"/>
              </a:rPr>
              <a:t>(3) injury or unjust loss resulted to the plaintiff from such control and wrong.</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63</a:t>
            </a:fld>
            <a:endParaRPr lang="en-US" dirty="0"/>
          </a:p>
        </p:txBody>
      </p:sp>
    </p:spTree>
    <p:extLst>
      <p:ext uri="{BB962C8B-B14F-4D97-AF65-F5344CB8AC3E}">
        <p14:creationId xmlns:p14="http://schemas.microsoft.com/office/powerpoint/2010/main" val="90548169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Cathode Ray Tubes/Warehouse: Federal Court Addresses Superfund Corporate Veil Piercing </a:t>
            </a:r>
            <a:r>
              <a:rPr lang="en-US" sz="2800" b="1" kern="0" dirty="0" smtClean="0">
                <a:solidFill>
                  <a:schemeClr val="bg1"/>
                </a:solidFill>
                <a:latin typeface="+mn-lt"/>
                <a:ea typeface="+mj-ea"/>
                <a:cs typeface="+mj-cs"/>
              </a:rPr>
              <a:t>Issue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2000" dirty="0" smtClean="0">
                <a:latin typeface="+mj-lt"/>
              </a:rPr>
              <a:t> With respect to the first prong of the test, the Court noted that Garrison alleged that Silagi was the sole member of MS-South, Silagi signed the lease agreement between MS-South and Closed Loop, Silagi made representations in the purchase and sale agreement between MS-South and Garrison, Silagi was named as the guarantor in the purchase and sale agreement, and Silagi dissolved MS-South. Such allegations were sufficient to meet the first prong.</a:t>
            </a:r>
          </a:p>
          <a:p>
            <a:pPr algn="just"/>
            <a:endParaRPr lang="en-US" sz="2000" dirty="0">
              <a:latin typeface="+mj-lt"/>
            </a:endParaRPr>
          </a:p>
          <a:p>
            <a:pPr algn="just"/>
            <a:r>
              <a:rPr lang="en-US" sz="2000" dirty="0">
                <a:latin typeface="+mj-lt"/>
              </a:rPr>
              <a:t>The complaint alleged Silagi falsely represented that the warehouses had not been used for the storage, treatment, or disposal of hazardous substances; Silagi had knowledge that hazardous waste was being disposed of on the property because he signed the lease agreement; and Silagi falsely represented that he had made due inquiry into the truth of the representations.</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64</a:t>
            </a:fld>
            <a:endParaRPr lang="en-US" dirty="0"/>
          </a:p>
        </p:txBody>
      </p:sp>
    </p:spTree>
    <p:extLst>
      <p:ext uri="{BB962C8B-B14F-4D97-AF65-F5344CB8AC3E}">
        <p14:creationId xmlns:p14="http://schemas.microsoft.com/office/powerpoint/2010/main" val="189160281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Rider/Real Property Contract: New Jersey Appellate Court Addresses Whether Seller Must Undertake Groundwater Remediation</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endParaRPr lang="en-US" sz="2000" dirty="0" smtClean="0">
              <a:latin typeface="+mj-lt"/>
            </a:endParaRPr>
          </a:p>
          <a:p>
            <a:pPr algn="just"/>
            <a:r>
              <a:rPr lang="en-US" sz="1800" dirty="0" smtClean="0">
                <a:latin typeface="+mj-lt"/>
              </a:rPr>
              <a:t>The </a:t>
            </a:r>
            <a:r>
              <a:rPr lang="en-US" sz="1800" dirty="0">
                <a:latin typeface="+mj-lt"/>
              </a:rPr>
              <a:t>Superior Court of New Jersey – Appellate Division (“Appellate Court”) addressed in a June 10th opinion whether a rider to a real estate contract requiring the Seller to undertake certain environmental remediation was enforceable. See Miguel A. Hector v. Super Car Wash limited Liability Company, et al., 2019 WL 2418917</a:t>
            </a:r>
            <a:r>
              <a:rPr lang="en-US" sz="1800" dirty="0" smtClean="0">
                <a:latin typeface="+mj-lt"/>
              </a:rPr>
              <a:t>.</a:t>
            </a:r>
          </a:p>
          <a:p>
            <a:pPr algn="just"/>
            <a:endParaRPr lang="en-US" sz="1800" dirty="0">
              <a:latin typeface="+mj-lt"/>
            </a:endParaRPr>
          </a:p>
          <a:p>
            <a:pPr algn="just"/>
            <a:r>
              <a:rPr lang="en-US" sz="1800" dirty="0">
                <a:latin typeface="+mj-lt"/>
              </a:rPr>
              <a:t>Super Car Wash limited Liability Company and its managing member, Ali Musa (collectively “Musa”) entered into a real estate contract to sell its commercial lot and carwash business (collectively “Property”) to Miguel A. Hector (“Hector”). </a:t>
            </a:r>
            <a:endParaRPr lang="en-US" sz="1800" dirty="0" smtClean="0">
              <a:latin typeface="+mj-lt"/>
            </a:endParaRPr>
          </a:p>
          <a:p>
            <a:pPr algn="just"/>
            <a:endParaRPr lang="en-US" sz="1800" dirty="0">
              <a:latin typeface="+mj-lt"/>
            </a:endParaRPr>
          </a:p>
          <a:p>
            <a:pPr algn="just"/>
            <a:r>
              <a:rPr lang="en-US" sz="1800" dirty="0" smtClean="0">
                <a:latin typeface="+mj-lt"/>
              </a:rPr>
              <a:t>The </a:t>
            </a:r>
            <a:r>
              <a:rPr lang="en-US" sz="1800" dirty="0">
                <a:latin typeface="+mj-lt"/>
              </a:rPr>
              <a:t>sale of the property was subject to an environmental inspection</a:t>
            </a:r>
            <a:r>
              <a:rPr lang="en-US" sz="1800" dirty="0" smtClean="0">
                <a:latin typeface="+mj-lt"/>
              </a:rPr>
              <a:t>.</a:t>
            </a:r>
          </a:p>
          <a:p>
            <a:pPr algn="just"/>
            <a:endParaRPr lang="en-US" sz="1800" dirty="0" smtClean="0">
              <a:latin typeface="+mj-lt"/>
            </a:endParaRPr>
          </a:p>
          <a:p>
            <a:pPr algn="just"/>
            <a:r>
              <a:rPr lang="en-US" sz="1800" dirty="0" smtClean="0">
                <a:latin typeface="+mj-lt"/>
              </a:rPr>
              <a:t>Hector </a:t>
            </a:r>
            <a:r>
              <a:rPr lang="en-US" sz="1800" dirty="0">
                <a:latin typeface="+mj-lt"/>
              </a:rPr>
              <a:t>could terminate the real estate contract if an inspection revealed contamination.</a:t>
            </a:r>
            <a:endParaRPr lang="en-US" sz="18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65</a:t>
            </a:fld>
            <a:endParaRPr lang="en-US" dirty="0"/>
          </a:p>
        </p:txBody>
      </p:sp>
    </p:spTree>
    <p:extLst>
      <p:ext uri="{BB962C8B-B14F-4D97-AF65-F5344CB8AC3E}">
        <p14:creationId xmlns:p14="http://schemas.microsoft.com/office/powerpoint/2010/main" val="323027076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Rider/Real Property Contract: New Jersey Appellate Court Addresses Whether Seller Must Undertake Groundwater </a:t>
            </a:r>
            <a:r>
              <a:rPr lang="en-US" sz="2800" b="1" kern="0" dirty="0" smtClean="0">
                <a:solidFill>
                  <a:schemeClr val="bg1"/>
                </a:solidFill>
                <a:latin typeface="+mn-lt"/>
                <a:ea typeface="+mj-ea"/>
                <a:cs typeface="+mj-cs"/>
              </a:rPr>
              <a:t>Remediation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2000" dirty="0">
                <a:latin typeface="+mj-lt"/>
              </a:rPr>
              <a:t>Hector’s environmental consultant identified contamination in the soil and recommended further investigation</a:t>
            </a:r>
            <a:r>
              <a:rPr lang="en-US" sz="2000" dirty="0" smtClean="0">
                <a:latin typeface="+mj-lt"/>
              </a:rPr>
              <a:t>.</a:t>
            </a:r>
          </a:p>
          <a:p>
            <a:pPr algn="just"/>
            <a:endParaRPr lang="en-US" sz="2000" dirty="0">
              <a:latin typeface="+mj-lt"/>
            </a:endParaRPr>
          </a:p>
          <a:p>
            <a:pPr algn="just"/>
            <a:r>
              <a:rPr lang="en-US" sz="2000" dirty="0" smtClean="0">
                <a:latin typeface="+mj-lt"/>
              </a:rPr>
              <a:t>A negotiated rider </a:t>
            </a:r>
            <a:r>
              <a:rPr lang="en-US" sz="2000" dirty="0">
                <a:latin typeface="+mj-lt"/>
              </a:rPr>
              <a:t>provided that the Seller had “agreed to remediate all such contamination prior to closing. . . at the expense of the Seller.” T</a:t>
            </a:r>
            <a:r>
              <a:rPr lang="en-US" sz="2000" dirty="0" smtClean="0">
                <a:latin typeface="+mj-lt"/>
              </a:rPr>
              <a:t>he </a:t>
            </a:r>
            <a:r>
              <a:rPr lang="en-US" sz="2000" dirty="0">
                <a:latin typeface="+mj-lt"/>
              </a:rPr>
              <a:t>Seller agreed to perform the "cleanup of any additional contamination that may be discovered during the course of this remediation</a:t>
            </a:r>
            <a:r>
              <a:rPr lang="en-US" sz="2000" dirty="0" smtClean="0">
                <a:latin typeface="+mj-lt"/>
              </a:rPr>
              <a:t>.“</a:t>
            </a:r>
          </a:p>
          <a:p>
            <a:pPr algn="just"/>
            <a:endParaRPr lang="en-US" sz="2000" dirty="0">
              <a:latin typeface="+mj-lt"/>
            </a:endParaRPr>
          </a:p>
          <a:p>
            <a:pPr algn="just"/>
            <a:r>
              <a:rPr lang="en-US" sz="2000" dirty="0">
                <a:latin typeface="+mj-lt"/>
              </a:rPr>
              <a:t>Musa discovered that the groundwater was contaminated during his remediation of the soil. </a:t>
            </a:r>
            <a:r>
              <a:rPr lang="en-US" sz="2000" dirty="0" smtClean="0">
                <a:latin typeface="+mj-lt"/>
              </a:rPr>
              <a:t>Hector </a:t>
            </a:r>
            <a:r>
              <a:rPr lang="en-US" sz="2000" dirty="0">
                <a:latin typeface="+mj-lt"/>
              </a:rPr>
              <a:t>sued for specific performance </a:t>
            </a:r>
            <a:r>
              <a:rPr lang="en-US" sz="2000" dirty="0" smtClean="0">
                <a:latin typeface="+mj-lt"/>
              </a:rPr>
              <a:t>which Musa refused to clean the groundwater.  The </a:t>
            </a:r>
            <a:r>
              <a:rPr lang="en-US" sz="2000" dirty="0">
                <a:latin typeface="+mj-lt"/>
              </a:rPr>
              <a:t>lower court concluded that the rider was unambiguous and required remediation of the groundwater.</a:t>
            </a:r>
            <a:endParaRPr lang="en-US" sz="2000"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66</a:t>
            </a:fld>
            <a:endParaRPr lang="en-US" dirty="0"/>
          </a:p>
        </p:txBody>
      </p:sp>
    </p:spTree>
    <p:extLst>
      <p:ext uri="{BB962C8B-B14F-4D97-AF65-F5344CB8AC3E}">
        <p14:creationId xmlns:p14="http://schemas.microsoft.com/office/powerpoint/2010/main" val="98006715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28575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800" b="1" kern="0" dirty="0">
                <a:solidFill>
                  <a:schemeClr val="bg1"/>
                </a:solidFill>
                <a:latin typeface="+mn-lt"/>
                <a:ea typeface="+mj-ea"/>
                <a:cs typeface="+mj-cs"/>
              </a:rPr>
              <a:t>U.S. - Based Scrap Recycling Industry: 2019 Institute of Scrap Recycling Industries Economic Impact Study (Including Arkansas)</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sz="1600" dirty="0">
                <a:latin typeface="+mj-lt"/>
              </a:rPr>
              <a:t>The Institute of Scrap Recycling Industries (“ISRI”) issued a report titled:</a:t>
            </a:r>
          </a:p>
          <a:p>
            <a:pPr algn="just"/>
            <a:endParaRPr lang="en-US" sz="1600" dirty="0">
              <a:latin typeface="+mj-lt"/>
            </a:endParaRPr>
          </a:p>
          <a:p>
            <a:pPr lvl="1" algn="just"/>
            <a:r>
              <a:rPr lang="en-US" sz="1600" i="1" dirty="0">
                <a:latin typeface="+mj-lt"/>
              </a:rPr>
              <a:t>2019 – Economic Impact Study, U.S.-Based Scrap Recycling Industry (“Report”)</a:t>
            </a:r>
          </a:p>
          <a:p>
            <a:pPr algn="just"/>
            <a:endParaRPr lang="en-US" sz="1600" dirty="0">
              <a:latin typeface="+mj-lt"/>
            </a:endParaRPr>
          </a:p>
          <a:p>
            <a:pPr algn="just"/>
            <a:r>
              <a:rPr lang="en-US" sz="1600" dirty="0">
                <a:latin typeface="+mj-lt"/>
              </a:rPr>
              <a:t>The Report includes state-specific data (including Arkansas) in regards to the impact of the scrap recycling industry in terms of jobs, wages, and output</a:t>
            </a:r>
            <a:r>
              <a:rPr lang="en-US" sz="1600" dirty="0" smtClean="0">
                <a:latin typeface="+mj-lt"/>
              </a:rPr>
              <a:t>.</a:t>
            </a:r>
          </a:p>
          <a:p>
            <a:pPr algn="just"/>
            <a:endParaRPr lang="en-US" sz="1600" dirty="0">
              <a:latin typeface="+mj-lt"/>
            </a:endParaRPr>
          </a:p>
          <a:p>
            <a:pPr algn="just"/>
            <a:r>
              <a:rPr lang="en-US" sz="1600" dirty="0">
                <a:latin typeface="+mj-lt"/>
              </a:rPr>
              <a:t>As to Arkansas, jobs created include:</a:t>
            </a:r>
          </a:p>
          <a:p>
            <a:pPr algn="just"/>
            <a:endParaRPr lang="en-US" sz="1600" dirty="0">
              <a:latin typeface="+mj-lt"/>
            </a:endParaRPr>
          </a:p>
          <a:p>
            <a:pPr lvl="1" algn="just"/>
            <a:r>
              <a:rPr lang="en-US" sz="1600" dirty="0">
                <a:latin typeface="+mj-lt"/>
              </a:rPr>
              <a:t>Direct - 1,252</a:t>
            </a:r>
          </a:p>
          <a:p>
            <a:pPr lvl="1" algn="just"/>
            <a:r>
              <a:rPr lang="en-US" sz="1600" dirty="0">
                <a:latin typeface="+mj-lt"/>
              </a:rPr>
              <a:t>Supplier - 1,198</a:t>
            </a:r>
          </a:p>
          <a:p>
            <a:pPr lvl="1" algn="just"/>
            <a:r>
              <a:rPr lang="en-US" sz="1600" dirty="0">
                <a:latin typeface="+mj-lt"/>
              </a:rPr>
              <a:t>Induced - 1,181</a:t>
            </a:r>
          </a:p>
          <a:p>
            <a:pPr algn="just"/>
            <a:endParaRPr lang="en-US" sz="1600" dirty="0">
              <a:latin typeface="+mj-lt"/>
            </a:endParaRPr>
          </a:p>
          <a:p>
            <a:pPr algn="just"/>
            <a:r>
              <a:rPr lang="en-US" sz="1600" dirty="0">
                <a:latin typeface="+mj-lt"/>
              </a:rPr>
              <a:t>Economic Impact for Arkansas is:</a:t>
            </a:r>
          </a:p>
          <a:p>
            <a:pPr algn="just"/>
            <a:endParaRPr lang="en-US" sz="1600" dirty="0">
              <a:latin typeface="+mj-lt"/>
            </a:endParaRPr>
          </a:p>
          <a:p>
            <a:pPr lvl="1" algn="just"/>
            <a:r>
              <a:rPr lang="en-US" sz="1600" dirty="0">
                <a:latin typeface="+mj-lt"/>
              </a:rPr>
              <a:t>Direct - $262,580,300</a:t>
            </a:r>
          </a:p>
          <a:p>
            <a:pPr lvl="1" algn="just"/>
            <a:r>
              <a:rPr lang="en-US" sz="1600" dirty="0">
                <a:latin typeface="+mj-lt"/>
              </a:rPr>
              <a:t>Supplier - $247,919,300</a:t>
            </a:r>
          </a:p>
          <a:p>
            <a:pPr lvl="1" algn="just"/>
            <a:r>
              <a:rPr lang="en-US" sz="1600" dirty="0">
                <a:latin typeface="+mj-lt"/>
              </a:rPr>
              <a:t>Induced - $197,532,300</a:t>
            </a:r>
          </a:p>
          <a:p>
            <a:pPr algn="just"/>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67</a:t>
            </a:fld>
            <a:endParaRPr lang="en-US" dirty="0"/>
          </a:p>
        </p:txBody>
      </p:sp>
    </p:spTree>
    <p:extLst>
      <p:ext uri="{BB962C8B-B14F-4D97-AF65-F5344CB8AC3E}">
        <p14:creationId xmlns:p14="http://schemas.microsoft.com/office/powerpoint/2010/main" val="242123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5" name="Rectangle 10"/>
          <p:cNvSpPr txBox="1">
            <a:spLocks noChangeArrowheads="1"/>
          </p:cNvSpPr>
          <p:nvPr/>
        </p:nvSpPr>
        <p:spPr bwMode="auto">
          <a:xfrm>
            <a:off x="457200" y="1"/>
            <a:ext cx="75438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kumimoji="0" lang="en-US" sz="2800" b="1" i="0" u="none" strike="noStrike" kern="0" cap="none" spc="0" normalizeH="0" baseline="0" dirty="0" smtClean="0">
                <a:ln>
                  <a:noFill/>
                </a:ln>
                <a:solidFill>
                  <a:schemeClr val="bg1"/>
                </a:solidFill>
                <a:effectLst/>
                <a:uLnTx/>
                <a:uFillTx/>
                <a:latin typeface="+mn-lt"/>
                <a:ea typeface="+mj-ea"/>
                <a:cs typeface="+mj-cs"/>
              </a:rPr>
              <a:t>Brownfields/Arkansas: U.S. EPA Announces</a:t>
            </a:r>
          </a:p>
          <a:p>
            <a:pPr lvl="0" algn="ctr" eaLnBrk="1" hangingPunct="1">
              <a:defRPr/>
            </a:pPr>
            <a:r>
              <a:rPr lang="en-US" sz="2800" b="1" kern="0" noProof="0" dirty="0" smtClean="0">
                <a:solidFill>
                  <a:schemeClr val="bg1"/>
                </a:solidFill>
                <a:latin typeface="+mn-lt"/>
                <a:ea typeface="+mj-ea"/>
                <a:cs typeface="+mj-cs"/>
              </a:rPr>
              <a:t>Pulaski County and Southwest Arkansas Planning and Development District Grants</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668780"/>
            <a:ext cx="74295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eaLnBrk="1" hangingPunct="1">
              <a:spcBef>
                <a:spcPct val="20000"/>
              </a:spcBef>
              <a:defRPr/>
            </a:pPr>
            <a:endParaRPr kumimoji="0" lang="en-US" sz="1400" b="0" u="none" strike="noStrike" kern="0" cap="none" spc="0" normalizeH="0" baseline="0" noProof="0" dirty="0" smtClean="0">
              <a:ln>
                <a:noFill/>
              </a:ln>
              <a:solidFill>
                <a:srgbClr val="00529F"/>
              </a:solidFill>
              <a:effectLst/>
              <a:uLnTx/>
              <a:uFillTx/>
              <a:latin typeface="+mn-lt"/>
              <a:ea typeface="+mn-ea"/>
              <a:cs typeface="+mn-cs"/>
            </a:endParaRPr>
          </a:p>
          <a:p>
            <a:pPr marR="0" lvl="0" algn="just" defTabSz="914400" rtl="0" eaLnBrk="1" fontAlgn="base" latinLnBrk="0" hangingPunct="1">
              <a:lnSpc>
                <a:spcPct val="100000"/>
              </a:lnSpc>
              <a:spcBef>
                <a:spcPct val="20000"/>
              </a:spcBef>
              <a:spcAft>
                <a:spcPct val="0"/>
              </a:spcAft>
              <a:buClrTx/>
              <a:buSzTx/>
              <a:tabLst/>
              <a:defRPr/>
            </a:pPr>
            <a:r>
              <a:rPr lang="en-US" kern="0" dirty="0" smtClean="0">
                <a:latin typeface="+mn-lt"/>
                <a:ea typeface="+mn-ea"/>
              </a:rPr>
              <a:t>Federal and State (including Arkansas) incentive provisions, liability exemptions, funding programs, and action/cleanup standards have been utilized for a number of years to attempt to reduce the barriers for reuse or redevelopment of brownfield properties.  </a:t>
            </a:r>
          </a:p>
          <a:p>
            <a:pPr marR="0" lvl="0" algn="just" defTabSz="914400" rtl="0" eaLnBrk="1" fontAlgn="base" latinLnBrk="0" hangingPunct="1">
              <a:lnSpc>
                <a:spcPct val="100000"/>
              </a:lnSpc>
              <a:spcBef>
                <a:spcPct val="20000"/>
              </a:spcBef>
              <a:spcAft>
                <a:spcPct val="0"/>
              </a:spcAft>
              <a:buClrTx/>
              <a:buSzTx/>
              <a:tabLst/>
              <a:defRPr/>
            </a:pPr>
            <a:endParaRPr lang="en-US" kern="0" dirty="0">
              <a:latin typeface="+mn-lt"/>
              <a:ea typeface="+mn-ea"/>
            </a:endParaRPr>
          </a:p>
          <a:p>
            <a:pPr marR="0" lvl="0" algn="just" defTabSz="914400" rtl="0" eaLnBrk="1" fontAlgn="base" latinLnBrk="0" hangingPunct="1">
              <a:lnSpc>
                <a:spcPct val="100000"/>
              </a:lnSpc>
              <a:spcBef>
                <a:spcPct val="20000"/>
              </a:spcBef>
              <a:spcAft>
                <a:spcPct val="0"/>
              </a:spcAft>
              <a:buClrTx/>
              <a:buSzTx/>
              <a:tabLst/>
              <a:defRPr/>
            </a:pPr>
            <a:r>
              <a:rPr lang="en-US" kern="0" dirty="0" smtClean="0">
                <a:latin typeface="+mn-lt"/>
                <a:ea typeface="+mn-ea"/>
              </a:rPr>
              <a:t>Goal of the Brownfield Programs is to encourage redevelopment investment in such properties to increase the local tax base, facilitate job growth, utilize existing infrastructure, encourage infield, and take pressure off greenspace.</a:t>
            </a:r>
            <a:endParaRPr kumimoji="0" lang="en-US" b="0" i="0" u="none" strike="noStrike" kern="0" cap="none" spc="0" normalizeH="0" noProof="0" dirty="0" smtClean="0">
              <a:ln>
                <a:noFill/>
              </a:ln>
              <a:effectLst/>
              <a:uLnTx/>
              <a:uFillTx/>
              <a:latin typeface="+mn-lt"/>
              <a:ea typeface="+mn-ea"/>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7</a:t>
            </a:fld>
            <a:endParaRPr lang="en-US" dirty="0"/>
          </a:p>
        </p:txBody>
      </p:sp>
    </p:spTree>
    <p:extLst>
      <p:ext uri="{BB962C8B-B14F-4D97-AF65-F5344CB8AC3E}">
        <p14:creationId xmlns:p14="http://schemas.microsoft.com/office/powerpoint/2010/main" val="2254132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0" y="0"/>
            <a:ext cx="9144000" cy="6858000"/>
          </a:xfrm>
          <a:prstGeom prst="rect">
            <a:avLst/>
          </a:prstGeom>
        </p:spPr>
      </p:pic>
      <p:sp>
        <p:nvSpPr>
          <p:cNvPr id="5" name="Rectangle 10"/>
          <p:cNvSpPr txBox="1">
            <a:spLocks noChangeArrowheads="1"/>
          </p:cNvSpPr>
          <p:nvPr/>
        </p:nvSpPr>
        <p:spPr bwMode="auto">
          <a:xfrm>
            <a:off x="457200" y="1"/>
            <a:ext cx="75438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kumimoji="0" lang="en-US" sz="2800" b="1" i="0" u="none" strike="noStrike" kern="0" cap="none" spc="0" normalizeH="0" baseline="0" dirty="0" smtClean="0">
                <a:ln>
                  <a:noFill/>
                </a:ln>
                <a:solidFill>
                  <a:schemeClr val="bg1"/>
                </a:solidFill>
                <a:effectLst/>
                <a:uLnTx/>
                <a:uFillTx/>
                <a:latin typeface="+mn-lt"/>
                <a:ea typeface="+mj-ea"/>
                <a:cs typeface="+mj-cs"/>
              </a:rPr>
              <a:t>Brownfields/Arkansas: U.S. EPA Announces</a:t>
            </a:r>
          </a:p>
          <a:p>
            <a:pPr lvl="0" algn="ctr" eaLnBrk="1" hangingPunct="1">
              <a:defRPr/>
            </a:pPr>
            <a:r>
              <a:rPr lang="en-US" sz="2800" b="1" kern="0" noProof="0" dirty="0" smtClean="0">
                <a:solidFill>
                  <a:schemeClr val="bg1"/>
                </a:solidFill>
                <a:latin typeface="+mn-lt"/>
                <a:ea typeface="+mj-ea"/>
                <a:cs typeface="+mj-cs"/>
              </a:rPr>
              <a:t>Pulaski County and Southwest Arkansas Planning and Development District Grants (cont.)</a:t>
            </a:r>
            <a:endParaRPr kumimoji="0" lang="en-US" sz="28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800100" y="1668780"/>
            <a:ext cx="74295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ctr" eaLnBrk="1" hangingPunct="1">
              <a:spcBef>
                <a:spcPct val="20000"/>
              </a:spcBef>
              <a:defRPr/>
            </a:pPr>
            <a:r>
              <a:rPr lang="en-US" kern="0" dirty="0" smtClean="0">
                <a:latin typeface="+mn-lt"/>
                <a:ea typeface="+mn-ea"/>
              </a:rPr>
              <a:t>Pulaski County and Southwest Arkansas Planning</a:t>
            </a:r>
          </a:p>
          <a:p>
            <a:pPr lvl="0" algn="ctr" eaLnBrk="1" hangingPunct="1">
              <a:spcBef>
                <a:spcPct val="20000"/>
              </a:spcBef>
              <a:defRPr/>
            </a:pPr>
            <a:r>
              <a:rPr lang="en-US" kern="0" dirty="0">
                <a:latin typeface="+mn-lt"/>
                <a:ea typeface="+mn-ea"/>
              </a:rPr>
              <a:t>a</a:t>
            </a:r>
            <a:r>
              <a:rPr lang="en-US" kern="0" dirty="0" smtClean="0">
                <a:latin typeface="+mn-lt"/>
                <a:ea typeface="+mn-ea"/>
              </a:rPr>
              <a:t>nd Development District Awarded $300,000 each</a:t>
            </a:r>
          </a:p>
          <a:p>
            <a:pPr lvl="0" algn="just" eaLnBrk="1" hangingPunct="1">
              <a:spcBef>
                <a:spcPct val="20000"/>
              </a:spcBef>
              <a:defRPr/>
            </a:pPr>
            <a:endParaRPr kumimoji="0" lang="en-US" b="0" u="none" strike="noStrike" kern="0" cap="none" spc="0" normalizeH="0" noProof="0" dirty="0" smtClean="0">
              <a:ln>
                <a:noFill/>
              </a:ln>
              <a:effectLst/>
              <a:uLnTx/>
              <a:uFillTx/>
              <a:latin typeface="+mn-lt"/>
              <a:ea typeface="+mn-ea"/>
            </a:endParaRPr>
          </a:p>
          <a:p>
            <a:pPr lvl="0" algn="just" eaLnBrk="1" hangingPunct="1">
              <a:spcBef>
                <a:spcPct val="20000"/>
              </a:spcBef>
              <a:defRPr/>
            </a:pPr>
            <a:r>
              <a:rPr kumimoji="0" lang="en-US" b="0" u="none" strike="noStrike" kern="0" cap="none" spc="0" normalizeH="0" noProof="0" dirty="0" smtClean="0">
                <a:ln>
                  <a:noFill/>
                </a:ln>
                <a:effectLst/>
                <a:uLnTx/>
                <a:uFillTx/>
                <a:latin typeface="+mn-lt"/>
                <a:ea typeface="+mn-ea"/>
              </a:rPr>
              <a:t>The Southwest Arkansas Planning &amp; Development District states that it will target the City of El Dorado’s Hillsboro Street Gateway Corridor in regards to the brownfield grant.  This area is stated to be located within a Qualified Opportunity Zone.  Priority sites are stated to include:</a:t>
            </a:r>
          </a:p>
          <a:p>
            <a:pPr lvl="0" algn="just" eaLnBrk="1" hangingPunct="1">
              <a:spcBef>
                <a:spcPct val="20000"/>
              </a:spcBef>
              <a:defRPr/>
            </a:pPr>
            <a:endParaRPr kumimoji="0" lang="en-US" b="0" u="none" strike="noStrike" kern="0" cap="none" spc="0" normalizeH="0" noProof="0" dirty="0" smtClean="0">
              <a:ln>
                <a:noFill/>
              </a:ln>
              <a:effectLst/>
              <a:uLnTx/>
              <a:uFillTx/>
              <a:latin typeface="+mn-lt"/>
              <a:ea typeface="+mn-ea"/>
            </a:endParaRPr>
          </a:p>
          <a:p>
            <a:pPr marL="914400" lvl="1" indent="-457200" eaLnBrk="1" hangingPunct="1">
              <a:spcBef>
                <a:spcPct val="20000"/>
              </a:spcBef>
              <a:buFont typeface="Arial" panose="020B0604020202020204" pitchFamily="34" charset="0"/>
              <a:buChar char="•"/>
              <a:defRPr/>
            </a:pPr>
            <a:r>
              <a:rPr lang="en-US" kern="0" dirty="0" smtClean="0">
                <a:latin typeface="+mn-lt"/>
                <a:ea typeface="+mn-ea"/>
              </a:rPr>
              <a:t>A former automotive repair and filling station</a:t>
            </a:r>
          </a:p>
          <a:p>
            <a:pPr marL="914400" lvl="1" indent="-457200" eaLnBrk="1" hangingPunct="1">
              <a:spcBef>
                <a:spcPct val="20000"/>
              </a:spcBef>
              <a:buFont typeface="Arial" panose="020B0604020202020204" pitchFamily="34" charset="0"/>
              <a:buChar char="•"/>
              <a:defRPr/>
            </a:pPr>
            <a:r>
              <a:rPr kumimoji="0" lang="en-US" b="0" u="none" strike="noStrike" kern="0" cap="none" spc="0" normalizeH="0" noProof="0" dirty="0" smtClean="0">
                <a:ln>
                  <a:noFill/>
                </a:ln>
                <a:effectLst/>
                <a:uLnTx/>
                <a:uFillTx/>
                <a:latin typeface="+mn-lt"/>
                <a:ea typeface="+mn-ea"/>
              </a:rPr>
              <a:t>A former tractor dealership and repair business</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8</a:t>
            </a:fld>
            <a:endParaRPr lang="en-US" dirty="0"/>
          </a:p>
        </p:txBody>
      </p:sp>
    </p:spTree>
    <p:extLst>
      <p:ext uri="{BB962C8B-B14F-4D97-AF65-F5344CB8AC3E}">
        <p14:creationId xmlns:p14="http://schemas.microsoft.com/office/powerpoint/2010/main" val="1865383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T_White.jpg"/>
          <p:cNvPicPr>
            <a:picLocks noChangeAspect="1"/>
          </p:cNvPicPr>
          <p:nvPr/>
        </p:nvPicPr>
        <p:blipFill>
          <a:blip r:embed="rId3" cstate="print"/>
          <a:stretch>
            <a:fillRect/>
          </a:stretch>
        </p:blipFill>
        <p:spPr>
          <a:xfrm>
            <a:off x="15240" y="30480"/>
            <a:ext cx="9144000" cy="6858000"/>
          </a:xfrm>
          <a:prstGeom prst="rect">
            <a:avLst/>
          </a:prstGeom>
        </p:spPr>
      </p:pic>
      <p:sp>
        <p:nvSpPr>
          <p:cNvPr id="5" name="Rectangle 10"/>
          <p:cNvSpPr txBox="1">
            <a:spLocks noChangeArrowheads="1"/>
          </p:cNvSpPr>
          <p:nvPr/>
        </p:nvSpPr>
        <p:spPr bwMode="auto">
          <a:xfrm>
            <a:off x="457200" y="-60960"/>
            <a:ext cx="8001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1" hangingPunct="1">
              <a:defRPr/>
            </a:pPr>
            <a:r>
              <a:rPr lang="en-US" sz="2200" b="1" kern="0" dirty="0">
                <a:solidFill>
                  <a:schemeClr val="bg1"/>
                </a:solidFill>
                <a:latin typeface="+mn-lt"/>
                <a:ea typeface="+mj-ea"/>
                <a:cs typeface="+mj-cs"/>
              </a:rPr>
              <a:t>Commercial Dry Cleaners: Arkansas Department of Environmental Quality and Pulaski County, Arkansas Facility Enter into Elective Site Clean-Up Agreement</a:t>
            </a:r>
            <a:endParaRPr kumimoji="0" lang="en-US" sz="22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6" name="Rectangle 16"/>
          <p:cNvSpPr txBox="1">
            <a:spLocks noChangeArrowheads="1"/>
          </p:cNvSpPr>
          <p:nvPr/>
        </p:nvSpPr>
        <p:spPr bwMode="auto">
          <a:xfrm>
            <a:off x="457200" y="1722120"/>
            <a:ext cx="76581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en-US" dirty="0">
                <a:latin typeface="+mj-lt"/>
              </a:rPr>
              <a:t>The Arkansas Department of Environmental Quality </a:t>
            </a:r>
            <a:r>
              <a:rPr lang="en-US" dirty="0" smtClean="0">
                <a:latin typeface="+mj-lt"/>
              </a:rPr>
              <a:t>and </a:t>
            </a:r>
            <a:r>
              <a:rPr lang="en-US" dirty="0">
                <a:latin typeface="+mj-lt"/>
              </a:rPr>
              <a:t>Oak Forest Cleaners and Laundry, Inc. </a:t>
            </a:r>
            <a:r>
              <a:rPr lang="en-US" dirty="0" smtClean="0">
                <a:latin typeface="+mj-lt"/>
              </a:rPr>
              <a:t>entered </a:t>
            </a:r>
            <a:r>
              <a:rPr lang="en-US" dirty="0">
                <a:latin typeface="+mj-lt"/>
              </a:rPr>
              <a:t>into a July 18th Elective Site Clean-Up Agreement </a:t>
            </a:r>
            <a:r>
              <a:rPr lang="en-US" dirty="0" smtClean="0">
                <a:latin typeface="+mj-lt"/>
              </a:rPr>
              <a:t>. </a:t>
            </a:r>
            <a:r>
              <a:rPr lang="en-US" dirty="0">
                <a:latin typeface="+mj-lt"/>
              </a:rPr>
              <a:t>See LIS No. 19-065.</a:t>
            </a:r>
          </a:p>
          <a:p>
            <a:pPr algn="just"/>
            <a:endParaRPr lang="en-US" dirty="0">
              <a:latin typeface="+mj-lt"/>
            </a:endParaRPr>
          </a:p>
          <a:p>
            <a:pPr algn="just"/>
            <a:r>
              <a:rPr lang="en-US" dirty="0">
                <a:latin typeface="+mj-lt"/>
              </a:rPr>
              <a:t>The ESCA addresses an Oak Forest commercial dry cleaning and laundry facility </a:t>
            </a:r>
            <a:r>
              <a:rPr lang="en-US" dirty="0" smtClean="0">
                <a:latin typeface="+mj-lt"/>
              </a:rPr>
              <a:t>in </a:t>
            </a:r>
            <a:r>
              <a:rPr lang="en-US" dirty="0">
                <a:latin typeface="+mj-lt"/>
              </a:rPr>
              <a:t>Little Rock, Arkansas, that is stated to have operated since 1986</a:t>
            </a:r>
            <a:r>
              <a:rPr lang="en-US" dirty="0" smtClean="0">
                <a:latin typeface="+mj-lt"/>
              </a:rPr>
              <a:t>.</a:t>
            </a:r>
          </a:p>
          <a:p>
            <a:pPr algn="just"/>
            <a:endParaRPr lang="en-US" dirty="0">
              <a:latin typeface="+mj-lt"/>
            </a:endParaRPr>
          </a:p>
          <a:p>
            <a:pPr algn="just"/>
            <a:r>
              <a:rPr lang="en-US" dirty="0">
                <a:latin typeface="+mj-lt"/>
              </a:rPr>
              <a:t>Agencies may be willing, in some circumstances, to provide “blessing” (subject to certain caveats) of a site’s conditions if they deem contaminants adequately delineated and/or isolated from potential exposure. </a:t>
            </a:r>
            <a:endParaRPr lang="en-US" dirty="0" smtClean="0">
              <a:latin typeface="+mj-lt"/>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9</a:t>
            </a:fld>
            <a:endParaRPr lang="en-US" dirty="0"/>
          </a:p>
        </p:txBody>
      </p:sp>
    </p:spTree>
    <p:extLst>
      <p:ext uri="{BB962C8B-B14F-4D97-AF65-F5344CB8AC3E}">
        <p14:creationId xmlns:p14="http://schemas.microsoft.com/office/powerpoint/2010/main" val="166108189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CB39606336ACA48AEC084E49B4107D3" ma:contentTypeVersion="0" ma:contentTypeDescription="Create a new document." ma:contentTypeScope="" ma:versionID="fc1e127fc969336b049572a3cfb2339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5716CAC-0CF9-475A-B8B7-82F6DDA091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6B6EDA48-FD88-40FA-B052-781403BB736C}">
  <ds:schemaRefs>
    <ds:schemaRef ds:uri="http://schemas.microsoft.com/office/2006/documentManagement/types"/>
    <ds:schemaRef ds:uri="http://purl.org/dc/terms/"/>
    <ds:schemaRef ds:uri="http://www.w3.org/XML/1998/namespace"/>
    <ds:schemaRef ds:uri="http://purl.org/dc/dcmitype/"/>
    <ds:schemaRef ds:uri="http://purl.org/dc/elements/1.1/"/>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667A116E-FDED-4564-83F3-B5E68104545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8076</Words>
  <Application>Microsoft Office PowerPoint</Application>
  <PresentationFormat>On-screen Show (4:3)</PresentationFormat>
  <Paragraphs>635</Paragraphs>
  <Slides>67</Slides>
  <Notes>67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67</vt:i4>
      </vt:variant>
    </vt:vector>
  </HeadingPairs>
  <TitlesOfParts>
    <vt:vector size="76" baseType="lpstr">
      <vt:lpstr>ＭＳ Ｐゴシック</vt:lpstr>
      <vt:lpstr>Arial</vt:lpstr>
      <vt:lpstr>Calibri</vt:lpstr>
      <vt:lpstr>Courier New</vt:lpstr>
      <vt:lpstr>HelveticaNeueLT Com 25 UltLt</vt:lpstr>
      <vt:lpstr>Hind</vt:lpstr>
      <vt:lpstr>Wingdings 3</vt:lpstr>
      <vt:lpstr>Blank Presentation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
  <cp:lastModifiedBy/>
  <cp:revision>1</cp:revision>
  <cp:lastPrinted>2019-04-16T17:38:38Z</cp:lastPrinted>
  <dcterms:created xsi:type="dcterms:W3CDTF">2019-04-16T17:38:38Z</dcterms:created>
  <dcterms:modified xsi:type="dcterms:W3CDTF">2020-05-29T17:09:47Z</dcterms:modified>
</cp:coreProperties>
</file>